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sldIdLst>
    <p:sldId id="256" r:id="rId3"/>
    <p:sldId id="257" r:id="rId4"/>
    <p:sldId id="268" r:id="rId5"/>
    <p:sldId id="258" r:id="rId6"/>
    <p:sldId id="259" r:id="rId7"/>
    <p:sldId id="26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0" r:id="rId16"/>
    <p:sldId id="267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CE"/>
    <a:srgbClr val="0A6192"/>
    <a:srgbClr val="0C72AA"/>
    <a:srgbClr val="0987CD"/>
    <a:srgbClr val="027FD4"/>
    <a:srgbClr val="19A1FD"/>
    <a:srgbClr val="02B9CC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715" autoAdjust="0"/>
  </p:normalViewPr>
  <p:slideViewPr>
    <p:cSldViewPr>
      <p:cViewPr varScale="1">
        <p:scale>
          <a:sx n="115" d="100"/>
          <a:sy n="115" d="100"/>
        </p:scale>
        <p:origin x="15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E5ADA8E-0077-442C-A672-E8DE7D1FB8D5}" type="datetimeFigureOut">
              <a:rPr lang="en-US"/>
              <a:pPr>
                <a:defRPr/>
              </a:pPr>
              <a:t>9/2/2021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C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r-Latn-C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40784D7-5CCD-4376-9BFC-03B54B04A12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258641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3AF786-0B34-4FDF-B98F-79A9FE5C51D2}" type="slidenum">
              <a:rPr lang="sr-Latn-CS" smtClean="0"/>
              <a:pPr/>
              <a:t>1</a:t>
            </a:fld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1195207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187700"/>
            <a:ext cx="6172200" cy="8509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1850" y="4452938"/>
            <a:ext cx="62484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8EA17-D6DB-4CF4-8882-ED34D456366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00649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E55D7-E04B-46F6-AD23-E9BAF78F56CF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43453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000250" cy="6400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5848350" cy="6400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6B7F8-1869-497A-AB5E-90FE3BC71B6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8045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78E36-EED2-4C54-8E24-700F4A8A8A9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46568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11065-A613-4EBE-B85F-DBC06E7DF7EF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94122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53FB5-1480-40D1-83B7-F05F56EC329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0963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6EC8D-D383-425D-BD93-46DAF216240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07330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E639C-7D33-4A63-ADF9-85E391ADE9C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19408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7939D-81CA-4B24-A443-8B7C1C14BDF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71600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1E198-5CE2-4EA9-AECC-93C7B41CFED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81982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DCBEA-A04E-46CF-9D11-0B9A85D3AF1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27881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00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sr-Latn-C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8001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761B02B-83A0-4353-A41A-913A9BCD6293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7030A0"/>
                </a:solidFill>
              </a:rPr>
              <a:t>ПОРЯДОК ПРИСВОЕНИЯ СУДЕЙСКИХ КАТЕГОРИЙ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838200" y="4452938"/>
            <a:ext cx="6398096" cy="1712366"/>
          </a:xfrm>
        </p:spPr>
        <p:txBody>
          <a:bodyPr/>
          <a:lstStyle/>
          <a:p>
            <a:pPr eaLnBrk="1" hangingPunct="1"/>
            <a:r>
              <a:rPr lang="ru-RU" dirty="0" smtClean="0"/>
              <a:t>Приказ Минспорта России </a:t>
            </a:r>
            <a:endParaRPr lang="ru-RU" dirty="0" smtClean="0"/>
          </a:p>
          <a:p>
            <a:pPr eaLnBrk="1" hangingPunct="1"/>
            <a:r>
              <a:rPr lang="ru-RU" dirty="0" smtClean="0"/>
              <a:t>от 30.03.2021 №188</a:t>
            </a:r>
            <a:endParaRPr lang="ru-RU" dirty="0" smtClean="0"/>
          </a:p>
          <a:p>
            <a:pPr eaLnBrk="1" hangingPunct="1"/>
            <a:r>
              <a:rPr lang="ru-RU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Действует с </a:t>
            </a:r>
            <a:r>
              <a:rPr lang="ru-RU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11.05.2021</a:t>
            </a:r>
            <a:endParaRPr lang="ru-RU" dirty="0" smtClean="0">
              <a:solidFill>
                <a:schemeClr val="accent4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I </a:t>
            </a:r>
            <a:r>
              <a:rPr lang="ru-RU" dirty="0">
                <a:solidFill>
                  <a:srgbClr val="7030A0"/>
                </a:solidFill>
              </a:rPr>
              <a:t>категория </a:t>
            </a:r>
            <a:r>
              <a:rPr lang="ru-RU" sz="3600" dirty="0">
                <a:solidFill>
                  <a:srgbClr val="7030A0"/>
                </a:solidFill>
              </a:rPr>
              <a:t>присваивается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7313" lvl="2" indent="0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Министерством спорта Алтайского края по представлению, заверенному печатью и подписью руководителя региональной федерации</a:t>
            </a:r>
          </a:p>
          <a:p>
            <a:pPr marL="87313" lvl="2" indent="0">
              <a:buNone/>
            </a:pPr>
            <a:endParaRPr lang="ru-RU" sz="2800" dirty="0" smtClean="0">
              <a:solidFill>
                <a:srgbClr val="0070C0"/>
              </a:solidFill>
            </a:endParaRPr>
          </a:p>
          <a:p>
            <a:pPr marL="87313" lvl="2" indent="0">
              <a:buNone/>
            </a:pPr>
            <a:r>
              <a:rPr lang="ru-RU" sz="2800" dirty="0">
                <a:solidFill>
                  <a:srgbClr val="0070C0"/>
                </a:solidFill>
              </a:rPr>
              <a:t>Д</a:t>
            </a:r>
            <a:r>
              <a:rPr lang="ru-RU" sz="2800" dirty="0" smtClean="0">
                <a:solidFill>
                  <a:srgbClr val="0070C0"/>
                </a:solidFill>
              </a:rPr>
              <a:t>ля </a:t>
            </a:r>
            <a:r>
              <a:rPr lang="ru-RU" sz="2800" dirty="0">
                <a:solidFill>
                  <a:srgbClr val="0070C0"/>
                </a:solidFill>
              </a:rPr>
              <a:t>военно-прикладных и служебно-прикладных видов спорта </a:t>
            </a:r>
            <a:r>
              <a:rPr lang="ru-RU" sz="2800" dirty="0" smtClean="0">
                <a:solidFill>
                  <a:srgbClr val="0070C0"/>
                </a:solidFill>
              </a:rPr>
              <a:t>– подразделением федерального органа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01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367736" cy="576064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Представление, ходатайство и документы для присвоения судейских категорий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132856"/>
            <a:ext cx="8001000" cy="4267944"/>
          </a:xfrm>
        </p:spPr>
        <p:txBody>
          <a:bodyPr/>
          <a:lstStyle/>
          <a:p>
            <a:pPr marL="0" indent="0">
              <a:buNone/>
            </a:pPr>
            <a:endParaRPr lang="ru-RU" sz="28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6"/>
                </a:solidFill>
              </a:rPr>
              <a:t>Подаются региональной спортивной федерацией, подразделением федерального органа в соответствующие органы в течении </a:t>
            </a:r>
            <a:r>
              <a:rPr lang="ru-RU" sz="3600" u="sng" dirty="0" smtClean="0">
                <a:solidFill>
                  <a:schemeClr val="accent6"/>
                </a:solidFill>
              </a:rPr>
              <a:t>4 месяцев </a:t>
            </a:r>
            <a:r>
              <a:rPr lang="ru-RU" sz="2800" dirty="0" smtClean="0">
                <a:solidFill>
                  <a:schemeClr val="accent6"/>
                </a:solidFill>
              </a:rPr>
              <a:t>со дня выполнения квалификационных требований</a:t>
            </a:r>
            <a:endParaRPr lang="ru-RU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021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Документы для присвоения </a:t>
            </a:r>
            <a:r>
              <a:rPr lang="en-US" dirty="0" smtClean="0">
                <a:solidFill>
                  <a:srgbClr val="7030A0"/>
                </a:solidFill>
              </a:rPr>
              <a:t>I, II, III</a:t>
            </a:r>
            <a:r>
              <a:rPr lang="ru-RU" dirty="0" smtClean="0">
                <a:solidFill>
                  <a:srgbClr val="7030A0"/>
                </a:solidFill>
              </a:rPr>
              <a:t> судейской категории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6"/>
                </a:solidFill>
              </a:rPr>
              <a:t>Ходатайство региональной федерации, заверенное печатью и подписью представителя федерации</a:t>
            </a:r>
          </a:p>
          <a:p>
            <a:r>
              <a:rPr lang="ru-RU" sz="2800" dirty="0" smtClean="0">
                <a:solidFill>
                  <a:schemeClr val="accent6"/>
                </a:solidFill>
              </a:rPr>
              <a:t>Представление с фото</a:t>
            </a:r>
          </a:p>
          <a:p>
            <a:r>
              <a:rPr lang="ru-RU" sz="2800" dirty="0" smtClean="0">
                <a:solidFill>
                  <a:schemeClr val="accent6"/>
                </a:solidFill>
              </a:rPr>
              <a:t>Карточка учета спортивной судейской деятельности с фото</a:t>
            </a:r>
          </a:p>
          <a:p>
            <a:r>
              <a:rPr lang="ru-RU" sz="2800" dirty="0" smtClean="0">
                <a:solidFill>
                  <a:schemeClr val="accent6"/>
                </a:solidFill>
              </a:rPr>
              <a:t>Копия паспорта 2 и 3 страницы</a:t>
            </a:r>
          </a:p>
          <a:p>
            <a:r>
              <a:rPr lang="ru-RU" sz="2800" dirty="0" smtClean="0">
                <a:solidFill>
                  <a:schemeClr val="accent6"/>
                </a:solidFill>
              </a:rPr>
              <a:t>Копия удостоверения «мастер спорта России международного класса» или «мастер спорта России»</a:t>
            </a:r>
            <a:endParaRPr lang="ru-RU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559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Подтверждение категорий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III</a:t>
            </a:r>
            <a:r>
              <a:rPr lang="ru-RU" dirty="0" smtClean="0">
                <a:solidFill>
                  <a:srgbClr val="002060"/>
                </a:solidFill>
              </a:rPr>
              <a:t> категория – 1 раз в год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II </a:t>
            </a:r>
            <a:r>
              <a:rPr lang="ru-RU" dirty="0" smtClean="0">
                <a:solidFill>
                  <a:srgbClr val="002060"/>
                </a:solidFill>
              </a:rPr>
              <a:t>и </a:t>
            </a:r>
            <a:r>
              <a:rPr lang="en-US" dirty="0" smtClean="0">
                <a:solidFill>
                  <a:srgbClr val="002060"/>
                </a:solidFill>
              </a:rPr>
              <a:t>I</a:t>
            </a:r>
            <a:r>
              <a:rPr lang="ru-RU" dirty="0" smtClean="0">
                <a:solidFill>
                  <a:srgbClr val="002060"/>
                </a:solidFill>
              </a:rPr>
              <a:t> категории – 1 раз в 2 </a:t>
            </a:r>
            <a:r>
              <a:rPr lang="ru-RU" dirty="0" smtClean="0">
                <a:solidFill>
                  <a:srgbClr val="002060"/>
                </a:solidFill>
              </a:rPr>
              <a:t>года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Если в случае отмены соревнований вследствие возникновения обстоятельств непреодолимой силы спортивный судья не выполнил требования к прохождению практики судейства, период подтверждения категории продлевается на 12 месяцев.</a:t>
            </a:r>
            <a:endParaRPr lang="ru-R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06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Все мероприятия по подтверждению спортивных категорий проводит орган региональной спортивной федерации или подразделение федерального органа, к компетенции которого отнесены полномочия по организации судейства (коллегия судей)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49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956376" cy="5400600"/>
          </a:xfrm>
        </p:spPr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</a:rPr>
              <a:t>Решение о подтверждении категории принимается региональной спортивной федерацией или подразделением федерального органа и оформляется документом, который заверяется печатью и подписью руководителя организации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914400" y="6669360"/>
            <a:ext cx="8050088" cy="72008"/>
          </a:xfrm>
        </p:spPr>
        <p:txBody>
          <a:bodyPr/>
          <a:lstStyle/>
          <a:p>
            <a:pPr marL="0" indent="0">
              <a:buNone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200293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7647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ПРЕДСТАВЛЕНИЕ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415" t="17599" r="20986" b="8801"/>
          <a:stretch/>
        </p:blipFill>
        <p:spPr>
          <a:xfrm>
            <a:off x="-235635" y="764704"/>
            <a:ext cx="9379635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7030A0"/>
                </a:solidFill>
              </a:rPr>
              <a:t>Карточка учета спортивной судейской деятельности спортивного судьи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755" t="17601" r="21138" b="13601"/>
          <a:stretch/>
        </p:blipFill>
        <p:spPr>
          <a:xfrm>
            <a:off x="0" y="764704"/>
            <a:ext cx="9263464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166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9144000" cy="836712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7030A0"/>
                </a:solidFill>
              </a:rPr>
              <a:t>Карточка учета спортивной судейской деятельности спортивного судьи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415" t="21674" r="22786" b="12727"/>
          <a:stretch/>
        </p:blipFill>
        <p:spPr>
          <a:xfrm>
            <a:off x="0" y="764705"/>
            <a:ext cx="9143999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8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64437" cy="5364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594668"/>
          </a:xfrm>
        </p:spPr>
        <p:txBody>
          <a:bodyPr/>
          <a:lstStyle/>
          <a:p>
            <a:pPr algn="ctr"/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2314" t="20074" r="22786" b="20727"/>
          <a:stretch/>
        </p:blipFill>
        <p:spPr>
          <a:xfrm>
            <a:off x="0" y="711300"/>
            <a:ext cx="9144000" cy="614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13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Категории спортивных судей: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006CCE"/>
                </a:solidFill>
              </a:rPr>
              <a:t>Спортивный судья 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6"/>
                </a:solidFill>
              </a:rPr>
              <a:t>всероссийской категории</a:t>
            </a:r>
          </a:p>
          <a:p>
            <a:r>
              <a:rPr lang="ru-RU" sz="2400" dirty="0" smtClean="0">
                <a:solidFill>
                  <a:srgbClr val="006CCE"/>
                </a:solidFill>
              </a:rPr>
              <a:t>Спортивный судья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/>
                </a:solidFill>
              </a:rPr>
              <a:t>первой категории</a:t>
            </a:r>
          </a:p>
          <a:p>
            <a:r>
              <a:rPr lang="ru-RU" sz="2400" dirty="0" smtClean="0">
                <a:solidFill>
                  <a:srgbClr val="006CCE"/>
                </a:solidFill>
              </a:rPr>
              <a:t>Спортивный судья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/>
                </a:solidFill>
              </a:rPr>
              <a:t>второй категории</a:t>
            </a:r>
          </a:p>
          <a:p>
            <a:r>
              <a:rPr lang="ru-RU" sz="2400" dirty="0" smtClean="0">
                <a:solidFill>
                  <a:srgbClr val="006CCE"/>
                </a:solidFill>
              </a:rPr>
              <a:t>Спортивный судья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/>
                </a:solidFill>
              </a:rPr>
              <a:t>третьей категории</a:t>
            </a:r>
          </a:p>
          <a:p>
            <a:r>
              <a:rPr lang="ru-RU" dirty="0" smtClean="0">
                <a:solidFill>
                  <a:schemeClr val="accent6"/>
                </a:solidFill>
              </a:rPr>
              <a:t>юный </a:t>
            </a:r>
            <a:r>
              <a:rPr lang="ru-RU" dirty="0" smtClean="0">
                <a:solidFill>
                  <a:schemeClr val="accent6"/>
                </a:solidFill>
              </a:rPr>
              <a:t>спортивный судья</a:t>
            </a:r>
          </a:p>
          <a:p>
            <a:endParaRPr lang="ru-RU" sz="2400" dirty="0">
              <a:solidFill>
                <a:srgbClr val="006C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2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001000" cy="144016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Судейские категории присваиваются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В соответствии с квалификационными требованиями к присвоению соответствующих квалификационных категорий спортивных судей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708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ВСЕРОССИЙСКАЯ КАТЕГОРИЯ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6"/>
                </a:solidFill>
              </a:rPr>
              <a:t>Присваивается Министерством спорта РФ</a:t>
            </a:r>
          </a:p>
          <a:p>
            <a:endParaRPr lang="ru-RU" sz="2800" dirty="0" smtClean="0">
              <a:solidFill>
                <a:schemeClr val="accent6"/>
              </a:solidFill>
            </a:endParaRPr>
          </a:p>
          <a:p>
            <a:r>
              <a:rPr lang="ru-RU" sz="2800" dirty="0" smtClean="0">
                <a:solidFill>
                  <a:schemeClr val="accent6"/>
                </a:solidFill>
              </a:rPr>
              <a:t>Судьям, имеющим </a:t>
            </a:r>
            <a:r>
              <a:rPr lang="en-US" sz="2800" dirty="0" smtClean="0">
                <a:solidFill>
                  <a:schemeClr val="accent6"/>
                </a:solidFill>
              </a:rPr>
              <a:t>I</a:t>
            </a:r>
            <a:r>
              <a:rPr lang="ru-RU" sz="2800" dirty="0" smtClean="0">
                <a:solidFill>
                  <a:schemeClr val="accent6"/>
                </a:solidFill>
              </a:rPr>
              <a:t> категорию, но </a:t>
            </a:r>
            <a:r>
              <a:rPr lang="ru-RU" sz="2800" u="sng" dirty="0" smtClean="0">
                <a:solidFill>
                  <a:schemeClr val="accent6"/>
                </a:solidFill>
              </a:rPr>
              <a:t>не ранее</a:t>
            </a:r>
            <a:r>
              <a:rPr lang="ru-RU" sz="2800" dirty="0" smtClean="0">
                <a:solidFill>
                  <a:schemeClr val="accent6"/>
                </a:solidFill>
              </a:rPr>
              <a:t>, чем через 2 года со дня присвоения этой категории</a:t>
            </a:r>
          </a:p>
          <a:p>
            <a:endParaRPr lang="ru-RU" sz="2800" dirty="0" smtClean="0">
              <a:solidFill>
                <a:schemeClr val="accent6"/>
              </a:solidFill>
            </a:endParaRPr>
          </a:p>
          <a:p>
            <a:r>
              <a:rPr lang="ru-RU" sz="2800" dirty="0" smtClean="0">
                <a:solidFill>
                  <a:schemeClr val="accent6"/>
                </a:solidFill>
              </a:rPr>
              <a:t>Имеющим квалификационную категорию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6"/>
                </a:solidFill>
              </a:rPr>
              <a:t>«судья по спорту республиканской категории» или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6"/>
                </a:solidFill>
              </a:rPr>
              <a:t>«судья по спорту всесоюзной категории»</a:t>
            </a:r>
            <a:endParaRPr lang="ru-RU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07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Документы на присвоение категории ВК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990600"/>
            <a:ext cx="8050088" cy="5750768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6"/>
                </a:solidFill>
              </a:rPr>
              <a:t>Представление с фото</a:t>
            </a:r>
          </a:p>
          <a:p>
            <a:r>
              <a:rPr lang="ru-RU" sz="2400" dirty="0" smtClean="0">
                <a:solidFill>
                  <a:schemeClr val="accent6"/>
                </a:solidFill>
              </a:rPr>
              <a:t>Карточка учета судейской деятельности с фото</a:t>
            </a:r>
          </a:p>
          <a:p>
            <a:r>
              <a:rPr lang="ru-RU" sz="2400" dirty="0" smtClean="0">
                <a:solidFill>
                  <a:schemeClr val="accent6"/>
                </a:solidFill>
              </a:rPr>
              <a:t>Копия паспорта 2 и 3 страницы</a:t>
            </a:r>
          </a:p>
          <a:p>
            <a:r>
              <a:rPr lang="ru-RU" sz="2400" dirty="0" smtClean="0">
                <a:solidFill>
                  <a:schemeClr val="accent6"/>
                </a:solidFill>
              </a:rPr>
              <a:t>Копия удостоверения «судья по спорту республиканской категории или «судья всесоюзной категории»</a:t>
            </a:r>
          </a:p>
          <a:p>
            <a:endParaRPr lang="ru-RU" sz="2400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Документы направляются в Министерство </a:t>
            </a:r>
            <a:r>
              <a:rPr lang="ru-RU" sz="2400" dirty="0" smtClean="0">
                <a:solidFill>
                  <a:srgbClr val="0070C0"/>
                </a:solidFill>
              </a:rPr>
              <a:t>РФ в </a:t>
            </a:r>
            <a:r>
              <a:rPr lang="ru-RU" sz="2400" dirty="0" smtClean="0">
                <a:solidFill>
                  <a:srgbClr val="0070C0"/>
                </a:solidFill>
              </a:rPr>
              <a:t>течении 9 месяцев со дня выполнения </a:t>
            </a:r>
            <a:r>
              <a:rPr lang="ru-RU" sz="2400" dirty="0" smtClean="0">
                <a:solidFill>
                  <a:srgbClr val="0070C0"/>
                </a:solidFill>
              </a:rPr>
              <a:t>квалификационных </a:t>
            </a:r>
            <a:r>
              <a:rPr lang="ru-RU" sz="2400" dirty="0" smtClean="0">
                <a:solidFill>
                  <a:srgbClr val="0070C0"/>
                </a:solidFill>
              </a:rPr>
              <a:t>требований</a:t>
            </a:r>
          </a:p>
          <a:p>
            <a:pPr marL="0" indent="0" algn="ctr">
              <a:buNone/>
            </a:pPr>
            <a:endParaRPr lang="ru-RU" sz="2400" dirty="0" smtClean="0">
              <a:solidFill>
                <a:srgbClr val="0070C0"/>
              </a:solidFill>
            </a:endParaRPr>
          </a:p>
          <a:p>
            <a:pPr marL="0" indent="0" algn="ctr">
              <a:lnSpc>
                <a:spcPts val="288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Всероссийская категория подтверждается </a:t>
            </a:r>
          </a:p>
          <a:p>
            <a:pPr marL="0" indent="0" algn="ctr">
              <a:lnSpc>
                <a:spcPts val="288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1 раз в 4 года всероссийской федерацией </a:t>
            </a:r>
          </a:p>
          <a:p>
            <a:pPr marL="0" indent="0" algn="ctr">
              <a:lnSpc>
                <a:spcPts val="288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7030A0"/>
                </a:solidFill>
              </a:rPr>
              <a:t>по виду спорта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25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в случае отмены соревнований вследствие возникновения обстоятельств непреодолимой силы спортивный судья не выполнил требования к прохождению практики судейства, период подтверждения всероссийской категории продлевается на 12 месяцев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052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Порядок присвоения </a:t>
            </a:r>
            <a:r>
              <a:rPr lang="en-US" dirty="0" smtClean="0">
                <a:solidFill>
                  <a:srgbClr val="7030A0"/>
                </a:solidFill>
              </a:rPr>
              <a:t>I, II, III </a:t>
            </a:r>
            <a:r>
              <a:rPr lang="ru-RU" sz="3600" dirty="0" smtClean="0">
                <a:solidFill>
                  <a:srgbClr val="7030A0"/>
                </a:solidFill>
              </a:rPr>
              <a:t>суд. кат.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 smtClean="0">
                <a:solidFill>
                  <a:schemeClr val="accent6"/>
                </a:solidFill>
              </a:rPr>
              <a:t>III </a:t>
            </a:r>
            <a:r>
              <a:rPr lang="ru-RU" sz="2800" u="sng" dirty="0" smtClean="0">
                <a:solidFill>
                  <a:schemeClr val="accent6"/>
                </a:solidFill>
              </a:rPr>
              <a:t>категория  </a:t>
            </a:r>
            <a:r>
              <a:rPr lang="ru-RU" sz="2800" dirty="0" smtClean="0">
                <a:solidFill>
                  <a:schemeClr val="accent6"/>
                </a:solidFill>
              </a:rPr>
              <a:t>- достигшим 16 лет</a:t>
            </a:r>
          </a:p>
          <a:p>
            <a:r>
              <a:rPr lang="en-US" sz="2800" u="sng" dirty="0" smtClean="0">
                <a:solidFill>
                  <a:schemeClr val="accent6"/>
                </a:solidFill>
              </a:rPr>
              <a:t>II</a:t>
            </a:r>
            <a:r>
              <a:rPr lang="ru-RU" sz="2800" u="sng" dirty="0" smtClean="0">
                <a:solidFill>
                  <a:schemeClr val="accent6"/>
                </a:solidFill>
              </a:rPr>
              <a:t> категория </a:t>
            </a:r>
            <a:r>
              <a:rPr lang="ru-RU" sz="2800" dirty="0" smtClean="0">
                <a:solidFill>
                  <a:schemeClr val="accent6"/>
                </a:solidFill>
              </a:rPr>
              <a:t>– </a:t>
            </a:r>
            <a:r>
              <a:rPr lang="ru-RU" sz="2400" dirty="0" smtClean="0">
                <a:solidFill>
                  <a:schemeClr val="accent6"/>
                </a:solidFill>
              </a:rPr>
              <a:t>имеющим </a:t>
            </a:r>
            <a:r>
              <a:rPr lang="en-US" sz="2400" dirty="0" smtClean="0">
                <a:solidFill>
                  <a:schemeClr val="accent6"/>
                </a:solidFill>
              </a:rPr>
              <a:t>III</a:t>
            </a:r>
            <a:r>
              <a:rPr lang="ru-RU" sz="2400" dirty="0" smtClean="0">
                <a:solidFill>
                  <a:schemeClr val="accent6"/>
                </a:solidFill>
              </a:rPr>
              <a:t> кат, но не ранее чем через 1 год со дня присвоения такой категории</a:t>
            </a:r>
          </a:p>
          <a:p>
            <a:r>
              <a:rPr lang="en-US" sz="2800" u="sng" dirty="0" smtClean="0">
                <a:solidFill>
                  <a:schemeClr val="accent6"/>
                </a:solidFill>
              </a:rPr>
              <a:t>I</a:t>
            </a:r>
            <a:r>
              <a:rPr lang="ru-RU" sz="2800" u="sng" dirty="0" smtClean="0">
                <a:solidFill>
                  <a:schemeClr val="accent6"/>
                </a:solidFill>
              </a:rPr>
              <a:t> категория- </a:t>
            </a:r>
            <a:r>
              <a:rPr lang="ru-RU" sz="2400" dirty="0" smtClean="0">
                <a:solidFill>
                  <a:schemeClr val="accent6"/>
                </a:solidFill>
              </a:rPr>
              <a:t>имеющим </a:t>
            </a:r>
            <a:r>
              <a:rPr lang="en-US" sz="2400" dirty="0" smtClean="0">
                <a:solidFill>
                  <a:schemeClr val="accent6"/>
                </a:solidFill>
              </a:rPr>
              <a:t>II</a:t>
            </a:r>
            <a:r>
              <a:rPr lang="ru-RU" sz="2400" dirty="0" smtClean="0">
                <a:solidFill>
                  <a:schemeClr val="accent6"/>
                </a:solidFill>
              </a:rPr>
              <a:t>, но не ранее чем через 2 года со дня присвоения такой категории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smtClean="0">
                <a:solidFill>
                  <a:schemeClr val="accent6"/>
                </a:solidFill>
              </a:rPr>
              <a:t>   - имеющим спортивное звание «мастер спорта России международного класса или «мастер спорта России» по соответствующему виду спорта</a:t>
            </a:r>
          </a:p>
          <a:p>
            <a:pPr marL="0" indent="0">
              <a:buNone/>
            </a:pPr>
            <a:r>
              <a:rPr lang="ru-RU" sz="2800" u="sng" dirty="0" smtClean="0">
                <a:solidFill>
                  <a:schemeClr val="accent6"/>
                </a:solidFill>
              </a:rPr>
              <a:t>Юный спортивный судья </a:t>
            </a:r>
            <a:r>
              <a:rPr lang="ru-RU" sz="2400" dirty="0" smtClean="0">
                <a:solidFill>
                  <a:schemeClr val="accent6"/>
                </a:solidFill>
              </a:rPr>
              <a:t>– от 14 до 16 лет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6"/>
                </a:solidFill>
              </a:rPr>
              <a:t>Срок действия истекает по достижении 16 лет</a:t>
            </a:r>
            <a:endParaRPr lang="ru-RU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134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001000" cy="914400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Категория «юный спортивный судья» </a:t>
            </a:r>
            <a:r>
              <a:rPr lang="ru-RU" sz="3200" dirty="0" smtClean="0">
                <a:solidFill>
                  <a:srgbClr val="7030A0"/>
                </a:solidFill>
              </a:rPr>
              <a:t>присваивается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Физкультурно-спортивными организациями, организациями, осуществляющими спортивную подготовку, образовательными организациями, осуществляющими деятельность в области физической культуры и спорта   </a:t>
            </a:r>
            <a:r>
              <a:rPr lang="ru-RU" sz="2800" dirty="0" smtClean="0">
                <a:solidFill>
                  <a:srgbClr val="0070C0"/>
                </a:solidFill>
              </a:rPr>
              <a:t>по ходатайству, заверенному печатью (при наличии) и подписью руководителя региональной спортивной федерации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774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II </a:t>
            </a:r>
            <a:r>
              <a:rPr lang="ru-RU" dirty="0" smtClean="0">
                <a:solidFill>
                  <a:srgbClr val="7030A0"/>
                </a:solidFill>
              </a:rPr>
              <a:t>и</a:t>
            </a:r>
            <a:r>
              <a:rPr lang="en-US" dirty="0" smtClean="0">
                <a:solidFill>
                  <a:srgbClr val="7030A0"/>
                </a:solidFill>
              </a:rPr>
              <a:t> III</a:t>
            </a:r>
            <a:r>
              <a:rPr lang="ru-RU" dirty="0" smtClean="0">
                <a:solidFill>
                  <a:srgbClr val="7030A0"/>
                </a:solidFill>
              </a:rPr>
              <a:t> судейские категории </a:t>
            </a:r>
            <a:r>
              <a:rPr lang="ru-RU" dirty="0">
                <a:solidFill>
                  <a:srgbClr val="7030A0"/>
                </a:solidFill>
              </a:rPr>
              <a:t>присваивается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органами местного самоуправления муниципальных районов и городских округов по Представлению, заверенному печатью (при наличии) и подписью руководителя региональной спортивной федерации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Для военно-прикладных и служебно-прикладных видов спорта –</a:t>
            </a:r>
            <a:r>
              <a:rPr lang="ru-RU" sz="2400" dirty="0" smtClean="0">
                <a:solidFill>
                  <a:srgbClr val="0070C0"/>
                </a:solidFill>
              </a:rPr>
              <a:t>присваиваются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Подразделениями федеральных органов по представлению, подписанному должностным лицом, уполномоченным подразделением федерального органа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335984"/>
      </p:ext>
    </p:extLst>
  </p:cSld>
  <p:clrMapOvr>
    <a:masterClrMapping/>
  </p:clrMapOvr>
</p:sld>
</file>

<file path=ppt/theme/theme1.xml><?xml version="1.0" encoding="utf-8"?>
<a:theme xmlns:a="http://schemas.openxmlformats.org/drawingml/2006/main" name="radical_sports_TP01090286">
  <a:themeElements>
    <a:clrScheme name="Office Theme 8">
      <a:dk1>
        <a:srgbClr val="000000"/>
      </a:dk1>
      <a:lt1>
        <a:srgbClr val="CC9900"/>
      </a:lt1>
      <a:dk2>
        <a:srgbClr val="FBBC09"/>
      </a:dk2>
      <a:lt2>
        <a:srgbClr val="666633"/>
      </a:lt2>
      <a:accent1>
        <a:srgbClr val="339933"/>
      </a:accent1>
      <a:accent2>
        <a:srgbClr val="800000"/>
      </a:accent2>
      <a:accent3>
        <a:srgbClr val="E2CAAA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The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CC9900"/>
        </a:lt1>
        <a:dk2>
          <a:srgbClr val="FBBC09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CAA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D0DD9F-AC3E-4122-879A-53F4B254AE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спортивных соревнований</Template>
  <TotalTime>418</TotalTime>
  <Words>588</Words>
  <Application>Microsoft Office PowerPoint</Application>
  <PresentationFormat>Экран (4:3)</PresentationFormat>
  <Paragraphs>75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Impact</vt:lpstr>
      <vt:lpstr>radical_sports_TP01090286</vt:lpstr>
      <vt:lpstr>ПОРЯДОК ПРИСВОЕНИЯ СУДЕЙСКИХ КАТЕГОРИЙ</vt:lpstr>
      <vt:lpstr>Категории спортивных судей:</vt:lpstr>
      <vt:lpstr>Судейские категории присваиваются</vt:lpstr>
      <vt:lpstr>ВСЕРОССИЙСКАЯ КАТЕГОРИЯ</vt:lpstr>
      <vt:lpstr>Документы на присвоение категории ВК</vt:lpstr>
      <vt:lpstr>Презентация PowerPoint</vt:lpstr>
      <vt:lpstr>Порядок присвоения I, II, III суд. кат.</vt:lpstr>
      <vt:lpstr>Категория «юный спортивный судья» присваивается</vt:lpstr>
      <vt:lpstr>II и III судейские категории присваивается</vt:lpstr>
      <vt:lpstr>I категория присваивается</vt:lpstr>
      <vt:lpstr>Представление, ходатайство и документы для присвоения судейских категорий</vt:lpstr>
      <vt:lpstr>Документы для присвоения I, II, III судейской категории</vt:lpstr>
      <vt:lpstr>Подтверждение категорий</vt:lpstr>
      <vt:lpstr>Презентация PowerPoint</vt:lpstr>
      <vt:lpstr>Решение о подтверждении категории принимается региональной спортивной федерацией или подразделением федерального органа и оформляется документом, который заверяется печатью и подписью руководителя организации</vt:lpstr>
      <vt:lpstr>ПРЕДСТАВЛЕНИЕ</vt:lpstr>
      <vt:lpstr>Карточка учета спортивной судейской деятельности спортивного судьи</vt:lpstr>
      <vt:lpstr>Карточка учета спортивной судейской деятельности спортивного судьи</vt:lpstr>
      <vt:lpstr>Презентация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ПРИСВОЕНИЯ СУДЕЙСКИХ КАТЕГОРИЙ</dc:title>
  <dc:subject/>
  <dc:creator>Елена В. Клюева</dc:creator>
  <cp:keywords/>
  <dc:description/>
  <cp:lastModifiedBy>Елена В. Клюева</cp:lastModifiedBy>
  <cp:revision>28</cp:revision>
  <cp:lastPrinted>1601-01-01T00:00:00Z</cp:lastPrinted>
  <dcterms:created xsi:type="dcterms:W3CDTF">2017-10-19T08:15:28Z</dcterms:created>
  <dcterms:modified xsi:type="dcterms:W3CDTF">2021-09-02T04:43:40Z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TC010902861049</vt:lpwstr>
  </property>
</Properties>
</file>