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35"/>
  </p:notesMasterIdLst>
  <p:handoutMasterIdLst>
    <p:handoutMasterId r:id="rId36"/>
  </p:handoutMasterIdLst>
  <p:sldIdLst>
    <p:sldId id="257" r:id="rId3"/>
    <p:sldId id="258" r:id="rId4"/>
    <p:sldId id="259" r:id="rId5"/>
    <p:sldId id="260" r:id="rId6"/>
    <p:sldId id="277" r:id="rId7"/>
    <p:sldId id="281" r:id="rId8"/>
    <p:sldId id="282" r:id="rId9"/>
    <p:sldId id="261" r:id="rId10"/>
    <p:sldId id="262" r:id="rId11"/>
    <p:sldId id="278" r:id="rId12"/>
    <p:sldId id="263" r:id="rId13"/>
    <p:sldId id="283" r:id="rId14"/>
    <p:sldId id="265" r:id="rId15"/>
    <p:sldId id="273" r:id="rId16"/>
    <p:sldId id="279" r:id="rId17"/>
    <p:sldId id="280" r:id="rId18"/>
    <p:sldId id="285" r:id="rId19"/>
    <p:sldId id="286" r:id="rId20"/>
    <p:sldId id="289" r:id="rId21"/>
    <p:sldId id="266" r:id="rId22"/>
    <p:sldId id="267" r:id="rId23"/>
    <p:sldId id="268" r:id="rId24"/>
    <p:sldId id="290" r:id="rId25"/>
    <p:sldId id="269" r:id="rId26"/>
    <p:sldId id="270" r:id="rId27"/>
    <p:sldId id="271" r:id="rId28"/>
    <p:sldId id="275" r:id="rId29"/>
    <p:sldId id="276" r:id="rId30"/>
    <p:sldId id="287" r:id="rId31"/>
    <p:sldId id="274" r:id="rId32"/>
    <p:sldId id="288" r:id="rId33"/>
    <p:sldId id="272" r:id="rId34"/>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5" d="100"/>
          <a:sy n="115" d="100"/>
        </p:scale>
        <p:origin x="432" y="90"/>
      </p:cViewPr>
      <p:guideLst/>
    </p:cSldViewPr>
  </p:slideViewPr>
  <p:notesTextViewPr>
    <p:cViewPr>
      <p:scale>
        <a:sx n="1" d="1"/>
        <a:sy n="1" d="1"/>
      </p:scale>
      <p:origin x="0" y="0"/>
    </p:cViewPr>
  </p:notesTextViewPr>
  <p:notesViewPr>
    <p:cSldViewPr snapToGrid="0">
      <p:cViewPr varScale="1">
        <p:scale>
          <a:sx n="83" d="100"/>
          <a:sy n="83" d="100"/>
        </p:scale>
        <p:origin x="1248"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BE6FE14A-16AB-4C40-A7D8-3F677DBFF089}" type="datetimeFigureOut">
              <a:rPr lang="ru-RU" smtClean="0"/>
              <a:t>01.09.2021</a:t>
            </a:fld>
            <a:endParaRPr lang="ru-RU" dirty="0"/>
          </a:p>
        </p:txBody>
      </p:sp>
      <p:sp>
        <p:nvSpPr>
          <p:cNvPr id="4" name="Нижний колонтитул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1992EAA1-4B8A-4329-A86F-FE349EDDC6F1}" type="slidenum">
              <a:rPr lang="ru-RU" smtClean="0"/>
              <a:t>‹#›</a:t>
            </a:fld>
            <a:endParaRPr lang="ru-RU" dirty="0"/>
          </a:p>
        </p:txBody>
      </p:sp>
    </p:spTree>
    <p:extLst>
      <p:ext uri="{BB962C8B-B14F-4D97-AF65-F5344CB8AC3E}">
        <p14:creationId xmlns:p14="http://schemas.microsoft.com/office/powerpoint/2010/main" val="1185505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15A5BB7-EDD2-4B8D-93DB-AF0055258AEF}" type="datetimeFigureOut">
              <a:rPr lang="ru-RU" smtClean="0"/>
              <a:t>01.09.2021</a:t>
            </a:fld>
            <a:endParaRPr lang="ru-RU" dirty="0"/>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736A899-0740-419B-AA5C-A78CCC995C50}" type="slidenum">
              <a:rPr lang="ru-RU" smtClean="0"/>
              <a:t>‹#›</a:t>
            </a:fld>
            <a:endParaRPr lang="ru-RU" dirty="0"/>
          </a:p>
        </p:txBody>
      </p:sp>
    </p:spTree>
    <p:extLst>
      <p:ext uri="{BB962C8B-B14F-4D97-AF65-F5344CB8AC3E}">
        <p14:creationId xmlns:p14="http://schemas.microsoft.com/office/powerpoint/2010/main" val="2753110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cxnSp>
        <p:nvCxnSpPr>
          <p:cNvPr id="7" name="Прямая соединительная линия 6"/>
          <p:cNvCxnSpPr/>
          <p:nvPr/>
        </p:nvCxnSpPr>
        <p:spPr>
          <a:xfrm>
            <a:off x="9373453" y="0"/>
            <a:ext cx="1219518"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8" name="Прямая соединительная линия 7"/>
          <p:cNvCxnSpPr/>
          <p:nvPr/>
        </p:nvCxnSpPr>
        <p:spPr>
          <a:xfrm flipV="1">
            <a:off x="7427201" y="3681414"/>
            <a:ext cx="4764799"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9" name="Полилиния 8"/>
          <p:cNvSpPr/>
          <p:nvPr/>
        </p:nvSpPr>
        <p:spPr>
          <a:xfrm>
            <a:off x="9188726" y="-8467"/>
            <a:ext cx="3006450" cy="6866467"/>
          </a:xfrm>
          <a:custGeom>
            <a:avLst/>
            <a:gdLst>
              <a:gd name="connsiteX0" fmla="*/ 2023534 w 3005667"/>
              <a:gd name="connsiteY0" fmla="*/ 8467 h 6866467"/>
              <a:gd name="connsiteX1" fmla="*/ 0 w 3005667"/>
              <a:gd name="connsiteY1" fmla="*/ 6866467 h 6866467"/>
              <a:gd name="connsiteX2" fmla="*/ 2997200 w 3005667"/>
              <a:gd name="connsiteY2" fmla="*/ 6858000 h 6866467"/>
              <a:gd name="connsiteX3" fmla="*/ 3005667 w 3005667"/>
              <a:gd name="connsiteY3" fmla="*/ 0 h 6866467"/>
              <a:gd name="connsiteX4" fmla="*/ 2023534 w 3005667"/>
              <a:gd name="connsiteY4" fmla="*/ 8467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5667" h="6866467">
                <a:moveTo>
                  <a:pt x="2023534" y="8467"/>
                </a:moveTo>
                <a:lnTo>
                  <a:pt x="0" y="6866467"/>
                </a:lnTo>
                <a:lnTo>
                  <a:pt x="2997200" y="6858000"/>
                </a:lnTo>
                <a:cubicBezTo>
                  <a:pt x="3000022" y="4572000"/>
                  <a:pt x="3002845" y="2286000"/>
                  <a:pt x="3005667" y="0"/>
                </a:cubicBezTo>
                <a:lnTo>
                  <a:pt x="2023534" y="8467"/>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0" name="Полилиния 9"/>
          <p:cNvSpPr/>
          <p:nvPr/>
        </p:nvSpPr>
        <p:spPr>
          <a:xfrm>
            <a:off x="9603701" y="-8467"/>
            <a:ext cx="2591475" cy="6866467"/>
          </a:xfrm>
          <a:custGeom>
            <a:avLst/>
            <a:gdLst>
              <a:gd name="connsiteX0" fmla="*/ 0 w 2590800"/>
              <a:gd name="connsiteY0" fmla="*/ 0 h 6866467"/>
              <a:gd name="connsiteX1" fmla="*/ 1202267 w 2590800"/>
              <a:gd name="connsiteY1" fmla="*/ 6866467 h 6866467"/>
              <a:gd name="connsiteX2" fmla="*/ 2590800 w 2590800"/>
              <a:gd name="connsiteY2" fmla="*/ 6866467 h 6866467"/>
              <a:gd name="connsiteX3" fmla="*/ 2582333 w 2590800"/>
              <a:gd name="connsiteY3" fmla="*/ 0 h 6866467"/>
              <a:gd name="connsiteX4" fmla="*/ 0 w 2590800"/>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0800" h="6866467">
                <a:moveTo>
                  <a:pt x="0" y="0"/>
                </a:moveTo>
                <a:lnTo>
                  <a:pt x="1202267" y="6866467"/>
                </a:lnTo>
                <a:lnTo>
                  <a:pt x="2590800" y="6866467"/>
                </a:lnTo>
                <a:cubicBezTo>
                  <a:pt x="2587978" y="4577645"/>
                  <a:pt x="2585155" y="2288822"/>
                  <a:pt x="2582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1" name="Полилиния 10"/>
          <p:cNvSpPr/>
          <p:nvPr/>
        </p:nvSpPr>
        <p:spPr>
          <a:xfrm>
            <a:off x="8934660" y="3048000"/>
            <a:ext cx="3260516" cy="3810000"/>
          </a:xfrm>
          <a:custGeom>
            <a:avLst/>
            <a:gdLst>
              <a:gd name="connsiteX0" fmla="*/ 0 w 3259667"/>
              <a:gd name="connsiteY0" fmla="*/ 3810000 h 3810000"/>
              <a:gd name="connsiteX1" fmla="*/ 3251200 w 3259667"/>
              <a:gd name="connsiteY1" fmla="*/ 0 h 3810000"/>
              <a:gd name="connsiteX2" fmla="*/ 3259667 w 3259667"/>
              <a:gd name="connsiteY2" fmla="*/ 3810000 h 3810000"/>
              <a:gd name="connsiteX3" fmla="*/ 0 w 3259667"/>
              <a:gd name="connsiteY3" fmla="*/ 3810000 h 3810000"/>
            </a:gdLst>
            <a:ahLst/>
            <a:cxnLst>
              <a:cxn ang="0">
                <a:pos x="connsiteX0" y="connsiteY0"/>
              </a:cxn>
              <a:cxn ang="0">
                <a:pos x="connsiteX1" y="connsiteY1"/>
              </a:cxn>
              <a:cxn ang="0">
                <a:pos x="connsiteX2" y="connsiteY2"/>
              </a:cxn>
              <a:cxn ang="0">
                <a:pos x="connsiteX3" y="connsiteY3"/>
              </a:cxn>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2" name="Полилиния 11"/>
          <p:cNvSpPr/>
          <p:nvPr/>
        </p:nvSpPr>
        <p:spPr>
          <a:xfrm>
            <a:off x="9341166" y="-8467"/>
            <a:ext cx="2854010" cy="6866467"/>
          </a:xfrm>
          <a:custGeom>
            <a:avLst/>
            <a:gdLst>
              <a:gd name="connsiteX0" fmla="*/ 0 w 2853267"/>
              <a:gd name="connsiteY0" fmla="*/ 0 h 6866467"/>
              <a:gd name="connsiteX1" fmla="*/ 2472267 w 2853267"/>
              <a:gd name="connsiteY1" fmla="*/ 6866467 h 6866467"/>
              <a:gd name="connsiteX2" fmla="*/ 2853267 w 2853267"/>
              <a:gd name="connsiteY2" fmla="*/ 6858000 h 6866467"/>
              <a:gd name="connsiteX3" fmla="*/ 2853267 w 2853267"/>
              <a:gd name="connsiteY3" fmla="*/ 0 h 6866467"/>
              <a:gd name="connsiteX4" fmla="*/ 0 w 2853267"/>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3" name="Полилиния 12"/>
          <p:cNvSpPr/>
          <p:nvPr/>
        </p:nvSpPr>
        <p:spPr>
          <a:xfrm>
            <a:off x="10907908" y="-8467"/>
            <a:ext cx="1287268" cy="6866467"/>
          </a:xfrm>
          <a:custGeom>
            <a:avLst/>
            <a:gdLst>
              <a:gd name="connsiteX0" fmla="*/ 1016000 w 1286933"/>
              <a:gd name="connsiteY0" fmla="*/ 0 h 6866467"/>
              <a:gd name="connsiteX1" fmla="*/ 0 w 1286933"/>
              <a:gd name="connsiteY1" fmla="*/ 6866467 h 6866467"/>
              <a:gd name="connsiteX2" fmla="*/ 1286933 w 1286933"/>
              <a:gd name="connsiteY2" fmla="*/ 6866467 h 6866467"/>
              <a:gd name="connsiteX3" fmla="*/ 1278466 w 1286933"/>
              <a:gd name="connsiteY3" fmla="*/ 0 h 6866467"/>
              <a:gd name="connsiteX4" fmla="*/ 1016000 w 1286933"/>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4" name="Полилиния 13"/>
          <p:cNvSpPr/>
          <p:nvPr/>
        </p:nvSpPr>
        <p:spPr>
          <a:xfrm>
            <a:off x="10941783" y="-8468"/>
            <a:ext cx="1270575" cy="6866467"/>
          </a:xfrm>
          <a:custGeom>
            <a:avLst/>
            <a:gdLst>
              <a:gd name="connsiteX0" fmla="*/ 0 w 1244600"/>
              <a:gd name="connsiteY0" fmla="*/ 0 h 6874934"/>
              <a:gd name="connsiteX1" fmla="*/ 1117600 w 1244600"/>
              <a:gd name="connsiteY1" fmla="*/ 6866467 h 6874934"/>
              <a:gd name="connsiteX2" fmla="*/ 1244600 w 1244600"/>
              <a:gd name="connsiteY2" fmla="*/ 6874934 h 6874934"/>
              <a:gd name="connsiteX3" fmla="*/ 1236134 w 1244600"/>
              <a:gd name="connsiteY3" fmla="*/ 0 h 6874934"/>
              <a:gd name="connsiteX4" fmla="*/ 0 w 1244600"/>
              <a:gd name="connsiteY4" fmla="*/ 0 h 6874934"/>
              <a:gd name="connsiteX0" fmla="*/ 0 w 1253067"/>
              <a:gd name="connsiteY0" fmla="*/ 0 h 6874934"/>
              <a:gd name="connsiteX1" fmla="*/ 1117600 w 1253067"/>
              <a:gd name="connsiteY1" fmla="*/ 6866467 h 6874934"/>
              <a:gd name="connsiteX2" fmla="*/ 1244600 w 1253067"/>
              <a:gd name="connsiteY2" fmla="*/ 6874934 h 6874934"/>
              <a:gd name="connsiteX3" fmla="*/ 1253067 w 1253067"/>
              <a:gd name="connsiteY3" fmla="*/ 0 h 6874934"/>
              <a:gd name="connsiteX4" fmla="*/ 0 w 1253067"/>
              <a:gd name="connsiteY4" fmla="*/ 0 h 6874934"/>
              <a:gd name="connsiteX0" fmla="*/ 0 w 1270244"/>
              <a:gd name="connsiteY0" fmla="*/ 0 h 6866467"/>
              <a:gd name="connsiteX1" fmla="*/ 1117600 w 1270244"/>
              <a:gd name="connsiteY1" fmla="*/ 6866467 h 6866467"/>
              <a:gd name="connsiteX2" fmla="*/ 1270000 w 1270244"/>
              <a:gd name="connsiteY2" fmla="*/ 6866467 h 6866467"/>
              <a:gd name="connsiteX3" fmla="*/ 1253067 w 1270244"/>
              <a:gd name="connsiteY3" fmla="*/ 0 h 6866467"/>
              <a:gd name="connsiteX4" fmla="*/ 0 w 1270244"/>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5" name="Полилиния 14"/>
          <p:cNvSpPr/>
          <p:nvPr/>
        </p:nvSpPr>
        <p:spPr>
          <a:xfrm>
            <a:off x="-8468" y="-8468"/>
            <a:ext cx="863825" cy="5698067"/>
          </a:xfrm>
          <a:custGeom>
            <a:avLst/>
            <a:gdLst>
              <a:gd name="connsiteX0" fmla="*/ 0 w 863600"/>
              <a:gd name="connsiteY0" fmla="*/ 8467 h 5698067"/>
              <a:gd name="connsiteX1" fmla="*/ 863600 w 863600"/>
              <a:gd name="connsiteY1" fmla="*/ 0 h 5698067"/>
              <a:gd name="connsiteX2" fmla="*/ 863600 w 863600"/>
              <a:gd name="connsiteY2" fmla="*/ 16934 h 5698067"/>
              <a:gd name="connsiteX3" fmla="*/ 0 w 863600"/>
              <a:gd name="connsiteY3" fmla="*/ 5698067 h 5698067"/>
              <a:gd name="connsiteX4" fmla="*/ 0 w 863600"/>
              <a:gd name="connsiteY4" fmla="*/ 8467 h 56980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6" name="Полилиния 15"/>
          <p:cNvSpPr/>
          <p:nvPr/>
        </p:nvSpPr>
        <p:spPr>
          <a:xfrm>
            <a:off x="10374369" y="3589868"/>
            <a:ext cx="1820807" cy="3268133"/>
          </a:xfrm>
          <a:custGeom>
            <a:avLst/>
            <a:gdLst>
              <a:gd name="connsiteX0" fmla="*/ 0 w 1820333"/>
              <a:gd name="connsiteY0" fmla="*/ 3268133 h 3268133"/>
              <a:gd name="connsiteX1" fmla="*/ 1811866 w 1820333"/>
              <a:gd name="connsiteY1" fmla="*/ 0 h 3268133"/>
              <a:gd name="connsiteX2" fmla="*/ 1820333 w 1820333"/>
              <a:gd name="connsiteY2" fmla="*/ 3259666 h 3268133"/>
              <a:gd name="connsiteX3" fmla="*/ 0 w 1820333"/>
              <a:gd name="connsiteY3" fmla="*/ 3268133 h 3268133"/>
            </a:gdLst>
            <a:ahLst/>
            <a:cxnLst>
              <a:cxn ang="0">
                <a:pos x="connsiteX0" y="connsiteY0"/>
              </a:cxn>
              <a:cxn ang="0">
                <a:pos x="connsiteX1" y="connsiteY1"/>
              </a:cxn>
              <a:cxn ang="0">
                <a:pos x="connsiteX2" y="connsiteY2"/>
              </a:cxn>
              <a:cxn ang="0">
                <a:pos x="connsiteX3" y="connsiteY3"/>
              </a:cxn>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2" name="Заголовок 1"/>
          <p:cNvSpPr>
            <a:spLocks noGrp="1"/>
          </p:cNvSpPr>
          <p:nvPr>
            <p:ph type="ctrTitle"/>
          </p:nvPr>
        </p:nvSpPr>
        <p:spPr>
          <a:xfrm>
            <a:off x="1507460" y="2404534"/>
            <a:ext cx="7768959" cy="1646302"/>
          </a:xfrm>
        </p:spPr>
        <p:txBody>
          <a:bodyPr anchor="b">
            <a:noAutofit/>
          </a:bodyPr>
          <a:lstStyle>
            <a:lvl1pPr algn="r">
              <a:defRPr sz="5400">
                <a:solidFill>
                  <a:schemeClr val="accent1"/>
                </a:solidFill>
              </a:defRPr>
            </a:lvl1pPr>
          </a:lstStyle>
          <a:p>
            <a:r>
              <a:rPr lang="ru-RU" smtClean="0"/>
              <a:t>Образец заголовка</a:t>
            </a:r>
            <a:endParaRPr lang="ru-RU" dirty="0"/>
          </a:p>
        </p:txBody>
      </p:sp>
      <p:sp>
        <p:nvSpPr>
          <p:cNvPr id="3" name="Подзаголовок 2"/>
          <p:cNvSpPr>
            <a:spLocks noGrp="1"/>
          </p:cNvSpPr>
          <p:nvPr>
            <p:ph type="subTitle" idx="1"/>
          </p:nvPr>
        </p:nvSpPr>
        <p:spPr>
          <a:xfrm>
            <a:off x="1507460" y="4050834"/>
            <a:ext cx="776895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dirty="0"/>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3757727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Название и подпись">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2" y="609600"/>
            <a:ext cx="8598907" cy="3403600"/>
          </a:xfrm>
        </p:spPr>
        <p:txBody>
          <a:bodyPr anchor="ctr">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470400"/>
            <a:ext cx="8598907"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565848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Предложение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1577" y="609600"/>
            <a:ext cx="8096242" cy="3022600"/>
          </a:xfrm>
        </p:spPr>
        <p:txBody>
          <a:bodyPr anchor="ctr">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470400"/>
            <a:ext cx="8598907"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
        <p:nvSpPr>
          <p:cNvPr id="23" name="Текст 9"/>
          <p:cNvSpPr>
            <a:spLocks noGrp="1"/>
          </p:cNvSpPr>
          <p:nvPr>
            <p:ph type="body" sz="quarter" idx="13"/>
          </p:nvPr>
        </p:nvSpPr>
        <p:spPr>
          <a:xfrm>
            <a:off x="1366495" y="3632200"/>
            <a:ext cx="7226406"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20" name="Надпись 19"/>
          <p:cNvSpPr txBox="1"/>
          <p:nvPr/>
        </p:nvSpPr>
        <p:spPr>
          <a:xfrm>
            <a:off x="542011" y="790378"/>
            <a:ext cx="60975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defTabSz="914400">
              <a:buNone/>
            </a:pPr>
            <a:r>
              <a:rPr lang="ru-RU" sz="8000" b="0" i="0" baseline="0" dirty="0" smtClean="0">
                <a:solidFill>
                  <a:srgbClr val="90C226">
                    <a:lumMod val="60000"/>
                    <a:lumOff val="40000"/>
                  </a:srgbClr>
                </a:solidFill>
                <a:latin typeface="Arial"/>
                <a:ea typeface="+mn-ea"/>
                <a:cs typeface="+mn-cs"/>
              </a:rPr>
              <a:t>"</a:t>
            </a:r>
            <a:endParaRPr lang="ru-RU" sz="8000" b="0" i="0" baseline="0" dirty="0">
              <a:solidFill>
                <a:srgbClr val="90C226">
                  <a:lumMod val="60000"/>
                  <a:lumOff val="40000"/>
                </a:srgbClr>
              </a:solidFill>
              <a:latin typeface="Arial"/>
              <a:ea typeface="+mn-ea"/>
              <a:cs typeface="+mn-cs"/>
            </a:endParaRPr>
          </a:p>
        </p:txBody>
      </p:sp>
      <p:sp>
        <p:nvSpPr>
          <p:cNvPr id="22" name="Надпись 21"/>
          <p:cNvSpPr txBox="1"/>
          <p:nvPr/>
        </p:nvSpPr>
        <p:spPr>
          <a:xfrm>
            <a:off x="8895327" y="2886556"/>
            <a:ext cx="609759" cy="584776"/>
          </a:xfrm>
          <a:prstGeom prst="rect">
            <a:avLst/>
          </a:prstGeom>
        </p:spPr>
        <p:txBody>
          <a:bodyPr vert="horz" lIns="91440" tIns="45720" rIns="91440" bIns="45720" rtlCol="0" anchor="ctr">
            <a:noAutofit/>
          </a:bodyPr>
          <a:lstStyle>
            <a:defPPr>
              <a:defRPr lang="en-US"/>
            </a:defPPr>
            <a:lvl1pPr lvl="0">
              <a:spcBef>
                <a:spcPct val="0"/>
              </a:spcBef>
              <a:buNone/>
              <a:defRPr sz="8000" b="0" cap="all" baseline="0">
                <a:ln w="3175" cmpd="sng">
                  <a:noFill/>
                </a:ln>
                <a:effectLst/>
                <a:latin typeface="Arial"/>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defTabSz="914400">
              <a:buNone/>
            </a:pPr>
            <a:r>
              <a:rPr lang="ru-RU" sz="8000" b="0" i="0" dirty="0" smtClean="0">
                <a:solidFill>
                  <a:srgbClr val="90C226">
                    <a:lumMod val="60000"/>
                    <a:lumOff val="40000"/>
                  </a:srgbClr>
                </a:solidFill>
                <a:latin typeface="Trebuchet MS"/>
                <a:ea typeface="+mn-ea"/>
                <a:cs typeface="+mn-cs"/>
              </a:rPr>
              <a:t>"</a:t>
            </a:r>
            <a:endParaRPr lang="ru-RU" sz="8000" b="0" i="0" dirty="0">
              <a:solidFill>
                <a:srgbClr val="90C226">
                  <a:lumMod val="60000"/>
                  <a:lumOff val="40000"/>
                </a:srgbClr>
              </a:solidFill>
              <a:latin typeface="Trebuchet MS"/>
              <a:ea typeface="+mn-ea"/>
              <a:cs typeface="+mn-cs"/>
            </a:endParaRPr>
          </a:p>
        </p:txBody>
      </p:sp>
    </p:spTree>
    <p:extLst>
      <p:ext uri="{BB962C8B-B14F-4D97-AF65-F5344CB8AC3E}">
        <p14:creationId xmlns:p14="http://schemas.microsoft.com/office/powerpoint/2010/main" val="3599817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Именная карточк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2" y="1931988"/>
            <a:ext cx="8598907" cy="2595460"/>
          </a:xfrm>
        </p:spPr>
        <p:txBody>
          <a:bodyPr anchor="b">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527448"/>
            <a:ext cx="8598907"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3967032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Именная карточка с предложение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1577" y="609600"/>
            <a:ext cx="8096242" cy="3022600"/>
          </a:xfrm>
        </p:spPr>
        <p:txBody>
          <a:bodyPr anchor="ctr">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527448"/>
            <a:ext cx="8598907"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
        <p:nvSpPr>
          <p:cNvPr id="23" name="Текст 9"/>
          <p:cNvSpPr>
            <a:spLocks noGrp="1"/>
          </p:cNvSpPr>
          <p:nvPr>
            <p:ph type="body" sz="quarter" idx="13"/>
          </p:nvPr>
        </p:nvSpPr>
        <p:spPr>
          <a:xfrm>
            <a:off x="677509" y="4013200"/>
            <a:ext cx="8598908"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24" name="Надпись 23"/>
          <p:cNvSpPr txBox="1"/>
          <p:nvPr/>
        </p:nvSpPr>
        <p:spPr>
          <a:xfrm>
            <a:off x="542011" y="790378"/>
            <a:ext cx="60975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defTabSz="914400">
              <a:buNone/>
            </a:pPr>
            <a:r>
              <a:rPr lang="ru-RU" sz="8000" b="0" i="0" baseline="0" dirty="0" smtClean="0">
                <a:solidFill>
                  <a:srgbClr val="90C226">
                    <a:lumMod val="60000"/>
                    <a:lumOff val="40000"/>
                  </a:srgbClr>
                </a:solidFill>
                <a:latin typeface="Arial"/>
                <a:ea typeface="+mn-ea"/>
                <a:cs typeface="+mn-cs"/>
              </a:rPr>
              <a:t>"</a:t>
            </a:r>
            <a:endParaRPr lang="ru-RU" sz="8000" b="0" i="0" baseline="0" dirty="0">
              <a:solidFill>
                <a:srgbClr val="90C226">
                  <a:lumMod val="60000"/>
                  <a:lumOff val="40000"/>
                </a:srgbClr>
              </a:solidFill>
              <a:latin typeface="Arial"/>
              <a:ea typeface="+mn-ea"/>
              <a:cs typeface="+mn-cs"/>
            </a:endParaRPr>
          </a:p>
        </p:txBody>
      </p:sp>
      <p:sp>
        <p:nvSpPr>
          <p:cNvPr id="25" name="Надпись 24"/>
          <p:cNvSpPr txBox="1"/>
          <p:nvPr/>
        </p:nvSpPr>
        <p:spPr>
          <a:xfrm>
            <a:off x="8895327" y="2886556"/>
            <a:ext cx="609759" cy="584776"/>
          </a:xfrm>
          <a:prstGeom prst="rect">
            <a:avLst/>
          </a:prstGeom>
        </p:spPr>
        <p:txBody>
          <a:bodyPr vert="horz" lIns="91440" tIns="45720" rIns="91440" bIns="45720" rtlCol="0" anchor="ctr">
            <a:noAutofit/>
          </a:bodyPr>
          <a:lstStyle>
            <a:defPPr>
              <a:defRPr lang="en-US"/>
            </a:defPPr>
            <a:lvl1pPr lvl="0">
              <a:spcBef>
                <a:spcPct val="0"/>
              </a:spcBef>
              <a:buNone/>
              <a:defRPr sz="8000" b="0" cap="all" baseline="0">
                <a:ln w="3175" cmpd="sng">
                  <a:noFill/>
                </a:ln>
                <a:effectLst/>
                <a:latin typeface="Arial"/>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l" defTabSz="914400">
              <a:buNone/>
            </a:pPr>
            <a:r>
              <a:rPr lang="ru-RU" sz="8000" b="0" i="0" dirty="0" smtClean="0">
                <a:solidFill>
                  <a:srgbClr val="90C226">
                    <a:lumMod val="60000"/>
                    <a:lumOff val="40000"/>
                  </a:srgbClr>
                </a:solidFill>
                <a:latin typeface="Trebuchet MS"/>
                <a:ea typeface="+mn-ea"/>
                <a:cs typeface="+mn-cs"/>
              </a:rPr>
              <a:t>"</a:t>
            </a:r>
            <a:endParaRPr lang="ru-RU" sz="8000" b="0" i="0" dirty="0">
              <a:solidFill>
                <a:srgbClr val="90C226">
                  <a:lumMod val="60000"/>
                  <a:lumOff val="40000"/>
                </a:srgbClr>
              </a:solidFill>
              <a:latin typeface="Trebuchet MS"/>
              <a:ea typeface="+mn-ea"/>
              <a:cs typeface="+mn-cs"/>
            </a:endParaRPr>
          </a:p>
        </p:txBody>
      </p:sp>
    </p:spTree>
    <p:extLst>
      <p:ext uri="{BB962C8B-B14F-4D97-AF65-F5344CB8AC3E}">
        <p14:creationId xmlns:p14="http://schemas.microsoft.com/office/powerpoint/2010/main" val="3697398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978" y="609600"/>
            <a:ext cx="8590440" cy="3022600"/>
          </a:xfrm>
        </p:spPr>
        <p:txBody>
          <a:bodyPr anchor="ctr">
            <a:normAutofit/>
          </a:bodyPr>
          <a:lstStyle>
            <a:lvl1pPr algn="l">
              <a:defRPr sz="44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527448"/>
            <a:ext cx="8598907"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
        <p:nvSpPr>
          <p:cNvPr id="23" name="Текст 9"/>
          <p:cNvSpPr>
            <a:spLocks noGrp="1"/>
          </p:cNvSpPr>
          <p:nvPr>
            <p:ph type="body" sz="quarter" idx="13"/>
          </p:nvPr>
        </p:nvSpPr>
        <p:spPr>
          <a:xfrm>
            <a:off x="677509" y="4013200"/>
            <a:ext cx="8598908"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Tree>
    <p:extLst>
      <p:ext uri="{BB962C8B-B14F-4D97-AF65-F5344CB8AC3E}">
        <p14:creationId xmlns:p14="http://schemas.microsoft.com/office/powerpoint/2010/main" val="1704312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dirty="0"/>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1508095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7969749" y="609600"/>
            <a:ext cx="1305083" cy="5251451"/>
          </a:xfrm>
        </p:spPr>
        <p:txBody>
          <a:bodyPr vert="eaVert" anchor="ctr"/>
          <a:lstStyle/>
          <a:p>
            <a:r>
              <a:rPr lang="ru-RU" smtClean="0"/>
              <a:t>Образец заголовка</a:t>
            </a:r>
            <a:endParaRPr lang="ru-RU" dirty="0"/>
          </a:p>
        </p:txBody>
      </p:sp>
      <p:sp>
        <p:nvSpPr>
          <p:cNvPr id="3" name="Вертикальный текст 2"/>
          <p:cNvSpPr>
            <a:spLocks noGrp="1"/>
          </p:cNvSpPr>
          <p:nvPr>
            <p:ph type="body" orient="vert" idx="1"/>
          </p:nvPr>
        </p:nvSpPr>
        <p:spPr>
          <a:xfrm>
            <a:off x="677511" y="609600"/>
            <a:ext cx="7061989"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4029164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lvl1pPr>
              <a:defRPr sz="3600"/>
            </a:lvl1pPr>
          </a:lstStyle>
          <a:p>
            <a:r>
              <a:rPr lang="ru-RU" smtClean="0"/>
              <a:t>Образец заголовка</a:t>
            </a:r>
            <a:endParaRPr lang="ru-RU" dirty="0"/>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556283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2" y="2700868"/>
            <a:ext cx="8598907" cy="1826581"/>
          </a:xfrm>
        </p:spPr>
        <p:txBody>
          <a:bodyPr anchor="b"/>
          <a:lstStyle>
            <a:lvl1pPr algn="l">
              <a:defRPr sz="4000" b="0" cap="none"/>
            </a:lvl1pPr>
          </a:lstStyle>
          <a:p>
            <a:r>
              <a:rPr lang="ru-RU" smtClean="0"/>
              <a:t>Образец заголовка</a:t>
            </a:r>
            <a:endParaRPr lang="ru-RU" dirty="0"/>
          </a:p>
        </p:txBody>
      </p:sp>
      <p:sp>
        <p:nvSpPr>
          <p:cNvPr id="3" name="Текст 2"/>
          <p:cNvSpPr>
            <a:spLocks noGrp="1"/>
          </p:cNvSpPr>
          <p:nvPr>
            <p:ph type="body" idx="1"/>
          </p:nvPr>
        </p:nvSpPr>
        <p:spPr>
          <a:xfrm>
            <a:off x="677512" y="4527448"/>
            <a:ext cx="8598907"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477949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dirty="0"/>
          </a:p>
        </p:txBody>
      </p:sp>
      <p:sp>
        <p:nvSpPr>
          <p:cNvPr id="3" name="Объект 2"/>
          <p:cNvSpPr>
            <a:spLocks noGrp="1"/>
          </p:cNvSpPr>
          <p:nvPr>
            <p:ph sz="half" idx="1"/>
          </p:nvPr>
        </p:nvSpPr>
        <p:spPr>
          <a:xfrm>
            <a:off x="677511" y="2160589"/>
            <a:ext cx="418512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Объект 3"/>
          <p:cNvSpPr>
            <a:spLocks noGrp="1"/>
          </p:cNvSpPr>
          <p:nvPr>
            <p:ph sz="half" idx="2"/>
          </p:nvPr>
        </p:nvSpPr>
        <p:spPr>
          <a:xfrm>
            <a:off x="5091296" y="2160590"/>
            <a:ext cx="418512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Дата 4"/>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687616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675922" y="2160983"/>
            <a:ext cx="418671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75922" y="2737246"/>
            <a:ext cx="418671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5089709" y="2160983"/>
            <a:ext cx="418670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5089710" y="2737246"/>
            <a:ext cx="418670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7" name="Дата 6"/>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2350331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8598907" cy="1320800"/>
          </a:xfrm>
        </p:spPr>
        <p:txBody>
          <a:bodyPr/>
          <a:lstStyle/>
          <a:p>
            <a:r>
              <a:rPr lang="ru-RU" smtClean="0"/>
              <a:t>Образец заголовка</a:t>
            </a:r>
            <a:endParaRPr lang="ru-RU" dirty="0"/>
          </a:p>
        </p:txBody>
      </p:sp>
      <p:sp>
        <p:nvSpPr>
          <p:cNvPr id="3" name="Дата 2"/>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1195165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897867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0" y="1498604"/>
            <a:ext cx="3855532" cy="1278466"/>
          </a:xfrm>
        </p:spPr>
        <p:txBody>
          <a:bodyPr anchor="b">
            <a:normAutofit/>
          </a:bodyPr>
          <a:lstStyle>
            <a:lvl1pPr>
              <a:defRPr sz="2000"/>
            </a:lvl1pPr>
          </a:lstStyle>
          <a:p>
            <a:r>
              <a:rPr lang="ru-RU" smtClean="0"/>
              <a:t>Образец заголовка</a:t>
            </a:r>
            <a:endParaRPr lang="ru-RU" dirty="0"/>
          </a:p>
        </p:txBody>
      </p:sp>
      <p:sp>
        <p:nvSpPr>
          <p:cNvPr id="3" name="Объект 2"/>
          <p:cNvSpPr>
            <a:spLocks noGrp="1"/>
          </p:cNvSpPr>
          <p:nvPr>
            <p:ph idx="1"/>
          </p:nvPr>
        </p:nvSpPr>
        <p:spPr>
          <a:xfrm>
            <a:off x="4761701" y="514925"/>
            <a:ext cx="451471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Текст 3"/>
          <p:cNvSpPr>
            <a:spLocks noGrp="1"/>
          </p:cNvSpPr>
          <p:nvPr>
            <p:ph type="body" sz="half" idx="2"/>
          </p:nvPr>
        </p:nvSpPr>
        <p:spPr>
          <a:xfrm>
            <a:off x="677510" y="2777069"/>
            <a:ext cx="3855532"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1721625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4800600"/>
            <a:ext cx="8598906" cy="566738"/>
          </a:xfrm>
        </p:spPr>
        <p:txBody>
          <a:bodyPr anchor="b">
            <a:normAutofit/>
          </a:bodyPr>
          <a:lstStyle>
            <a:lvl1pPr algn="l">
              <a:defRPr sz="2400" b="0"/>
            </a:lvl1pPr>
          </a:lstStyle>
          <a:p>
            <a:r>
              <a:rPr lang="ru-RU" smtClean="0"/>
              <a:t>Образец заголовка</a:t>
            </a:r>
            <a:endParaRPr lang="ru-RU" dirty="0"/>
          </a:p>
        </p:txBody>
      </p:sp>
      <p:sp>
        <p:nvSpPr>
          <p:cNvPr id="3" name="Рисунок 2"/>
          <p:cNvSpPr>
            <a:spLocks noGrp="1" noChangeAspect="1"/>
          </p:cNvSpPr>
          <p:nvPr>
            <p:ph type="pic" idx="1"/>
          </p:nvPr>
        </p:nvSpPr>
        <p:spPr>
          <a:xfrm>
            <a:off x="677511" y="609600"/>
            <a:ext cx="8598907" cy="3845718"/>
          </a:xfrm>
        </p:spPr>
        <p:txBody>
          <a:bodyPr anchor="ctr">
            <a:normAutofit/>
          </a:bodyPr>
          <a:lstStyle>
            <a:lvl1pPr marL="0" indent="0" algn="ctr">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ru-RU" dirty="0"/>
          </a:p>
        </p:txBody>
      </p:sp>
      <p:sp>
        <p:nvSpPr>
          <p:cNvPr id="4" name="Текст 3"/>
          <p:cNvSpPr>
            <a:spLocks noGrp="1"/>
          </p:cNvSpPr>
          <p:nvPr>
            <p:ph type="body" sz="half" idx="2"/>
          </p:nvPr>
        </p:nvSpPr>
        <p:spPr>
          <a:xfrm>
            <a:off x="677511" y="5367338"/>
            <a:ext cx="8598906"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F11F0EC-4F60-4544-9956-271209A740FE}" type="datetimeFigureOut">
              <a:rPr lang="ru-RU" smtClean="0"/>
              <a:t>01.09.2021</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EC7A5AD-5AEC-42D0-A3BE-F46B40576360}" type="slidenum">
              <a:rPr lang="ru-RU" smtClean="0"/>
              <a:t>‹#›</a:t>
            </a:fld>
            <a:endParaRPr lang="ru-RU" dirty="0"/>
          </a:p>
        </p:txBody>
      </p:sp>
    </p:spTree>
    <p:extLst>
      <p:ext uri="{BB962C8B-B14F-4D97-AF65-F5344CB8AC3E}">
        <p14:creationId xmlns:p14="http://schemas.microsoft.com/office/powerpoint/2010/main" val="4290783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7" name="Прямая соединительная линия 6"/>
          <p:cNvCxnSpPr/>
          <p:nvPr/>
        </p:nvCxnSpPr>
        <p:spPr>
          <a:xfrm flipV="1">
            <a:off x="7427201" y="3681414"/>
            <a:ext cx="4764799"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8" name="Прямая соединительная линия 7"/>
          <p:cNvCxnSpPr/>
          <p:nvPr/>
        </p:nvCxnSpPr>
        <p:spPr>
          <a:xfrm>
            <a:off x="9373453" y="0"/>
            <a:ext cx="1219518"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9" name="Полилиния 8"/>
          <p:cNvSpPr/>
          <p:nvPr/>
        </p:nvSpPr>
        <p:spPr>
          <a:xfrm>
            <a:off x="9188726" y="-8467"/>
            <a:ext cx="3006450" cy="6866467"/>
          </a:xfrm>
          <a:custGeom>
            <a:avLst/>
            <a:gdLst>
              <a:gd name="connsiteX0" fmla="*/ 2023534 w 3005667"/>
              <a:gd name="connsiteY0" fmla="*/ 8467 h 6866467"/>
              <a:gd name="connsiteX1" fmla="*/ 0 w 3005667"/>
              <a:gd name="connsiteY1" fmla="*/ 6866467 h 6866467"/>
              <a:gd name="connsiteX2" fmla="*/ 2997200 w 3005667"/>
              <a:gd name="connsiteY2" fmla="*/ 6858000 h 6866467"/>
              <a:gd name="connsiteX3" fmla="*/ 3005667 w 3005667"/>
              <a:gd name="connsiteY3" fmla="*/ 0 h 6866467"/>
              <a:gd name="connsiteX4" fmla="*/ 2023534 w 3005667"/>
              <a:gd name="connsiteY4" fmla="*/ 8467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05667" h="6866467">
                <a:moveTo>
                  <a:pt x="2023534" y="8467"/>
                </a:moveTo>
                <a:lnTo>
                  <a:pt x="0" y="6866467"/>
                </a:lnTo>
                <a:lnTo>
                  <a:pt x="2997200" y="6858000"/>
                </a:lnTo>
                <a:cubicBezTo>
                  <a:pt x="3000022" y="4572000"/>
                  <a:pt x="3002845" y="2286000"/>
                  <a:pt x="3005667" y="0"/>
                </a:cubicBezTo>
                <a:lnTo>
                  <a:pt x="2023534" y="8467"/>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0" name="Полилиния 9"/>
          <p:cNvSpPr/>
          <p:nvPr/>
        </p:nvSpPr>
        <p:spPr>
          <a:xfrm>
            <a:off x="9603701" y="-8467"/>
            <a:ext cx="2591475" cy="6866467"/>
          </a:xfrm>
          <a:custGeom>
            <a:avLst/>
            <a:gdLst>
              <a:gd name="connsiteX0" fmla="*/ 0 w 2590800"/>
              <a:gd name="connsiteY0" fmla="*/ 0 h 6866467"/>
              <a:gd name="connsiteX1" fmla="*/ 1202267 w 2590800"/>
              <a:gd name="connsiteY1" fmla="*/ 6866467 h 6866467"/>
              <a:gd name="connsiteX2" fmla="*/ 2590800 w 2590800"/>
              <a:gd name="connsiteY2" fmla="*/ 6866467 h 6866467"/>
              <a:gd name="connsiteX3" fmla="*/ 2582333 w 2590800"/>
              <a:gd name="connsiteY3" fmla="*/ 0 h 6866467"/>
              <a:gd name="connsiteX4" fmla="*/ 0 w 2590800"/>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0800" h="6866467">
                <a:moveTo>
                  <a:pt x="0" y="0"/>
                </a:moveTo>
                <a:lnTo>
                  <a:pt x="1202267" y="6866467"/>
                </a:lnTo>
                <a:lnTo>
                  <a:pt x="2590800" y="6866467"/>
                </a:lnTo>
                <a:cubicBezTo>
                  <a:pt x="2587978" y="4577645"/>
                  <a:pt x="2585155" y="2288822"/>
                  <a:pt x="2582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1" name="Полилиния 10"/>
          <p:cNvSpPr/>
          <p:nvPr/>
        </p:nvSpPr>
        <p:spPr>
          <a:xfrm>
            <a:off x="8934660" y="3048000"/>
            <a:ext cx="3260516" cy="3810000"/>
          </a:xfrm>
          <a:custGeom>
            <a:avLst/>
            <a:gdLst>
              <a:gd name="connsiteX0" fmla="*/ 0 w 3259667"/>
              <a:gd name="connsiteY0" fmla="*/ 3810000 h 3810000"/>
              <a:gd name="connsiteX1" fmla="*/ 3251200 w 3259667"/>
              <a:gd name="connsiteY1" fmla="*/ 0 h 3810000"/>
              <a:gd name="connsiteX2" fmla="*/ 3259667 w 3259667"/>
              <a:gd name="connsiteY2" fmla="*/ 3810000 h 3810000"/>
              <a:gd name="connsiteX3" fmla="*/ 0 w 3259667"/>
              <a:gd name="connsiteY3" fmla="*/ 3810000 h 3810000"/>
            </a:gdLst>
            <a:ahLst/>
            <a:cxnLst>
              <a:cxn ang="0">
                <a:pos x="connsiteX0" y="connsiteY0"/>
              </a:cxn>
              <a:cxn ang="0">
                <a:pos x="connsiteX1" y="connsiteY1"/>
              </a:cxn>
              <a:cxn ang="0">
                <a:pos x="connsiteX2" y="connsiteY2"/>
              </a:cxn>
              <a:cxn ang="0">
                <a:pos x="connsiteX3" y="connsiteY3"/>
              </a:cxn>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2" name="Полилиния 11"/>
          <p:cNvSpPr/>
          <p:nvPr/>
        </p:nvSpPr>
        <p:spPr>
          <a:xfrm>
            <a:off x="9341166" y="-8467"/>
            <a:ext cx="2854010" cy="6866467"/>
          </a:xfrm>
          <a:custGeom>
            <a:avLst/>
            <a:gdLst>
              <a:gd name="connsiteX0" fmla="*/ 0 w 2853267"/>
              <a:gd name="connsiteY0" fmla="*/ 0 h 6866467"/>
              <a:gd name="connsiteX1" fmla="*/ 2472267 w 2853267"/>
              <a:gd name="connsiteY1" fmla="*/ 6866467 h 6866467"/>
              <a:gd name="connsiteX2" fmla="*/ 2853267 w 2853267"/>
              <a:gd name="connsiteY2" fmla="*/ 6858000 h 6866467"/>
              <a:gd name="connsiteX3" fmla="*/ 2853267 w 2853267"/>
              <a:gd name="connsiteY3" fmla="*/ 0 h 6866467"/>
              <a:gd name="connsiteX4" fmla="*/ 0 w 2853267"/>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3" name="Полилиния 12"/>
          <p:cNvSpPr/>
          <p:nvPr/>
        </p:nvSpPr>
        <p:spPr>
          <a:xfrm>
            <a:off x="10907908" y="-8467"/>
            <a:ext cx="1287268" cy="6866467"/>
          </a:xfrm>
          <a:custGeom>
            <a:avLst/>
            <a:gdLst>
              <a:gd name="connsiteX0" fmla="*/ 1016000 w 1286933"/>
              <a:gd name="connsiteY0" fmla="*/ 0 h 6866467"/>
              <a:gd name="connsiteX1" fmla="*/ 0 w 1286933"/>
              <a:gd name="connsiteY1" fmla="*/ 6866467 h 6866467"/>
              <a:gd name="connsiteX2" fmla="*/ 1286933 w 1286933"/>
              <a:gd name="connsiteY2" fmla="*/ 6866467 h 6866467"/>
              <a:gd name="connsiteX3" fmla="*/ 1278466 w 1286933"/>
              <a:gd name="connsiteY3" fmla="*/ 0 h 6866467"/>
              <a:gd name="connsiteX4" fmla="*/ 1016000 w 1286933"/>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4" name="Полилиния 13"/>
          <p:cNvSpPr/>
          <p:nvPr/>
        </p:nvSpPr>
        <p:spPr>
          <a:xfrm>
            <a:off x="10941783" y="-8468"/>
            <a:ext cx="1270575" cy="6866467"/>
          </a:xfrm>
          <a:custGeom>
            <a:avLst/>
            <a:gdLst>
              <a:gd name="connsiteX0" fmla="*/ 0 w 1244600"/>
              <a:gd name="connsiteY0" fmla="*/ 0 h 6874934"/>
              <a:gd name="connsiteX1" fmla="*/ 1117600 w 1244600"/>
              <a:gd name="connsiteY1" fmla="*/ 6866467 h 6874934"/>
              <a:gd name="connsiteX2" fmla="*/ 1244600 w 1244600"/>
              <a:gd name="connsiteY2" fmla="*/ 6874934 h 6874934"/>
              <a:gd name="connsiteX3" fmla="*/ 1236134 w 1244600"/>
              <a:gd name="connsiteY3" fmla="*/ 0 h 6874934"/>
              <a:gd name="connsiteX4" fmla="*/ 0 w 1244600"/>
              <a:gd name="connsiteY4" fmla="*/ 0 h 6874934"/>
              <a:gd name="connsiteX0" fmla="*/ 0 w 1253067"/>
              <a:gd name="connsiteY0" fmla="*/ 0 h 6874934"/>
              <a:gd name="connsiteX1" fmla="*/ 1117600 w 1253067"/>
              <a:gd name="connsiteY1" fmla="*/ 6866467 h 6874934"/>
              <a:gd name="connsiteX2" fmla="*/ 1244600 w 1253067"/>
              <a:gd name="connsiteY2" fmla="*/ 6874934 h 6874934"/>
              <a:gd name="connsiteX3" fmla="*/ 1253067 w 1253067"/>
              <a:gd name="connsiteY3" fmla="*/ 0 h 6874934"/>
              <a:gd name="connsiteX4" fmla="*/ 0 w 1253067"/>
              <a:gd name="connsiteY4" fmla="*/ 0 h 6874934"/>
              <a:gd name="connsiteX0" fmla="*/ 0 w 1270244"/>
              <a:gd name="connsiteY0" fmla="*/ 0 h 6866467"/>
              <a:gd name="connsiteX1" fmla="*/ 1117600 w 1270244"/>
              <a:gd name="connsiteY1" fmla="*/ 6866467 h 6866467"/>
              <a:gd name="connsiteX2" fmla="*/ 1270000 w 1270244"/>
              <a:gd name="connsiteY2" fmla="*/ 6866467 h 6866467"/>
              <a:gd name="connsiteX3" fmla="*/ 1253067 w 1270244"/>
              <a:gd name="connsiteY3" fmla="*/ 0 h 6866467"/>
              <a:gd name="connsiteX4" fmla="*/ 0 w 1270244"/>
              <a:gd name="connsiteY4" fmla="*/ 0 h 68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5" name="Полилиния 14"/>
          <p:cNvSpPr/>
          <p:nvPr/>
        </p:nvSpPr>
        <p:spPr>
          <a:xfrm>
            <a:off x="10374369" y="3589868"/>
            <a:ext cx="1820807" cy="3268133"/>
          </a:xfrm>
          <a:custGeom>
            <a:avLst/>
            <a:gdLst>
              <a:gd name="connsiteX0" fmla="*/ 0 w 1820333"/>
              <a:gd name="connsiteY0" fmla="*/ 3268133 h 3268133"/>
              <a:gd name="connsiteX1" fmla="*/ 1811866 w 1820333"/>
              <a:gd name="connsiteY1" fmla="*/ 0 h 3268133"/>
              <a:gd name="connsiteX2" fmla="*/ 1820333 w 1820333"/>
              <a:gd name="connsiteY2" fmla="*/ 3259666 h 3268133"/>
              <a:gd name="connsiteX3" fmla="*/ 0 w 1820333"/>
              <a:gd name="connsiteY3" fmla="*/ 3268133 h 3268133"/>
            </a:gdLst>
            <a:ahLst/>
            <a:cxnLst>
              <a:cxn ang="0">
                <a:pos x="connsiteX0" y="connsiteY0"/>
              </a:cxn>
              <a:cxn ang="0">
                <a:pos x="connsiteX1" y="connsiteY1"/>
              </a:cxn>
              <a:cxn ang="0">
                <a:pos x="connsiteX2" y="connsiteY2"/>
              </a:cxn>
              <a:cxn ang="0">
                <a:pos x="connsiteX3" y="connsiteY3"/>
              </a:cxn>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sz="1800" dirty="0"/>
          </a:p>
        </p:txBody>
      </p:sp>
      <p:sp>
        <p:nvSpPr>
          <p:cNvPr id="16" name="Полилиния 15"/>
          <p:cNvSpPr/>
          <p:nvPr/>
        </p:nvSpPr>
        <p:spPr>
          <a:xfrm>
            <a:off x="-8469" y="4013201"/>
            <a:ext cx="457319" cy="2853267"/>
          </a:xfrm>
          <a:custGeom>
            <a:avLst/>
            <a:gdLst>
              <a:gd name="connsiteX0" fmla="*/ 0 w 457200"/>
              <a:gd name="connsiteY0" fmla="*/ 0 h 2853267"/>
              <a:gd name="connsiteX1" fmla="*/ 457200 w 457200"/>
              <a:gd name="connsiteY1" fmla="*/ 2853267 h 2853267"/>
              <a:gd name="connsiteX2" fmla="*/ 0 w 457200"/>
              <a:gd name="connsiteY2" fmla="*/ 2844800 h 2853267"/>
              <a:gd name="connsiteX3" fmla="*/ 0 w 457200"/>
              <a:gd name="connsiteY3" fmla="*/ 0 h 2853267"/>
            </a:gdLst>
            <a:ahLst/>
            <a:cxnLst>
              <a:cxn ang="0">
                <a:pos x="connsiteX0" y="connsiteY0"/>
              </a:cxn>
              <a:cxn ang="0">
                <a:pos x="connsiteX1" y="connsiteY1"/>
              </a:cxn>
              <a:cxn ang="0">
                <a:pos x="connsiteX2" y="connsiteY2"/>
              </a:cxn>
              <a:cxn ang="0">
                <a:pos x="connsiteX3" y="connsiteY3"/>
              </a:cxn>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lgn="ctr"/>
            <a:endParaRPr lang="ru-RU" sz="1800" dirty="0"/>
          </a:p>
        </p:txBody>
      </p:sp>
      <p:sp>
        <p:nvSpPr>
          <p:cNvPr id="2" name="Заголовок 1"/>
          <p:cNvSpPr>
            <a:spLocks noGrp="1"/>
          </p:cNvSpPr>
          <p:nvPr>
            <p:ph type="title"/>
          </p:nvPr>
        </p:nvSpPr>
        <p:spPr>
          <a:xfrm>
            <a:off x="677511" y="609600"/>
            <a:ext cx="8598907" cy="1320800"/>
          </a:xfrm>
          <a:prstGeom prst="rect">
            <a:avLst/>
          </a:prstGeom>
        </p:spPr>
        <p:txBody>
          <a:bodyPr vert="horz" lIns="91440" tIns="45720" rIns="91440" bIns="45720" rtlCol="0" anchor="t">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677511" y="2160590"/>
            <a:ext cx="8598907" cy="3880773"/>
          </a:xfrm>
          <a:prstGeom prst="rect">
            <a:avLst/>
          </a:prstGeom>
        </p:spPr>
        <p:txBody>
          <a:bodyPr vert="horz" lIns="91440" tIns="45720" rIns="91440" bIns="45720"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7207010" y="6041363"/>
            <a:ext cx="912177"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F11F0EC-4F60-4544-9956-271209A740FE}" type="datetimeFigureOut">
              <a:rPr lang="ru-RU" smtClean="0"/>
              <a:t>01.09.2021</a:t>
            </a:fld>
            <a:endParaRPr lang="ru-RU" dirty="0"/>
          </a:p>
        </p:txBody>
      </p:sp>
      <p:sp>
        <p:nvSpPr>
          <p:cNvPr id="5" name="Нижний колонтитул 4"/>
          <p:cNvSpPr>
            <a:spLocks noGrp="1"/>
          </p:cNvSpPr>
          <p:nvPr>
            <p:ph type="ftr" sz="quarter" idx="3"/>
          </p:nvPr>
        </p:nvSpPr>
        <p:spPr>
          <a:xfrm>
            <a:off x="677511" y="6041363"/>
            <a:ext cx="629925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8592901" y="6041363"/>
            <a:ext cx="683517" cy="365125"/>
          </a:xfrm>
          <a:prstGeom prst="rect">
            <a:avLst/>
          </a:prstGeom>
        </p:spPr>
        <p:txBody>
          <a:bodyPr vert="horz" lIns="91440" tIns="45720" rIns="91440" bIns="45720" rtlCol="0" anchor="ctr"/>
          <a:lstStyle>
            <a:lvl1pPr algn="r">
              <a:defRPr sz="900">
                <a:solidFill>
                  <a:schemeClr val="accent1"/>
                </a:solidFill>
              </a:defRPr>
            </a:lvl1pPr>
          </a:lstStyle>
          <a:p>
            <a:fld id="{DEC7A5AD-5AEC-42D0-A3BE-F46B40576360}" type="slidenum">
              <a:rPr lang="ru-RU" smtClean="0"/>
              <a:t>‹#›</a:t>
            </a:fld>
            <a:endParaRPr lang="ru-RU" dirty="0"/>
          </a:p>
        </p:txBody>
      </p:sp>
    </p:spTree>
    <p:extLst>
      <p:ext uri="{BB962C8B-B14F-4D97-AF65-F5344CB8AC3E}">
        <p14:creationId xmlns:p14="http://schemas.microsoft.com/office/powerpoint/2010/main" val="1654197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6" name="Прямоугольник 8"/>
          <p:cNvSpPr>
            <a:spLocks noGrp="1" noChangeArrowheads="1"/>
          </p:cNvSpPr>
          <p:nvPr>
            <p:ph type="ctrTitle"/>
          </p:nvPr>
        </p:nvSpPr>
        <p:spPr>
          <a:xfrm>
            <a:off x="1507461" y="1330036"/>
            <a:ext cx="7615758" cy="1714500"/>
          </a:xfrm>
        </p:spPr>
        <p:txBody>
          <a:bodyPr/>
          <a:lstStyle/>
          <a:p>
            <a:pPr algn="ctr" defTabSz="457200">
              <a:spcBef>
                <a:spcPts val="1"/>
              </a:spcBef>
              <a:buNone/>
            </a:pPr>
            <a:r>
              <a:rPr lang="ru-RU" b="0" i="0" dirty="0" smtClean="0">
                <a:solidFill>
                  <a:srgbClr val="7030A0"/>
                </a:solidFill>
                <a:latin typeface="Trebuchet MS"/>
                <a:ea typeface="+mj-ea"/>
                <a:cs typeface="+mj-cs"/>
              </a:rPr>
              <a:t>присвоение спортивных  разрядов</a:t>
            </a:r>
            <a:endParaRPr lang="ru-RU" b="0" i="0" dirty="0">
              <a:solidFill>
                <a:srgbClr val="7030A0"/>
              </a:solidFill>
              <a:latin typeface="Trebuchet MS"/>
              <a:ea typeface="+mj-ea"/>
              <a:cs typeface="+mj-cs"/>
            </a:endParaRPr>
          </a:p>
        </p:txBody>
      </p:sp>
      <p:sp>
        <p:nvSpPr>
          <p:cNvPr id="89097" name="Прямоугольник 9"/>
          <p:cNvSpPr>
            <a:spLocks noGrp="1" noChangeArrowheads="1"/>
          </p:cNvSpPr>
          <p:nvPr>
            <p:ph type="subTitle" idx="1"/>
          </p:nvPr>
        </p:nvSpPr>
        <p:spPr>
          <a:xfrm>
            <a:off x="1219200" y="3200400"/>
            <a:ext cx="8632371" cy="3657600"/>
          </a:xfrm>
        </p:spPr>
        <p:txBody>
          <a:bodyPr>
            <a:normAutofit/>
          </a:bodyPr>
          <a:lstStyle/>
          <a:p>
            <a:pPr marL="0" indent="0" algn="r">
              <a:buNone/>
            </a:pPr>
            <a:endParaRPr lang="ru-RU" sz="2600" dirty="0" smtClean="0">
              <a:solidFill>
                <a:schemeClr val="tx1"/>
              </a:solidFill>
            </a:endParaRPr>
          </a:p>
          <a:p>
            <a:pPr marL="0" indent="0" algn="r">
              <a:buNone/>
            </a:pPr>
            <a:r>
              <a:rPr lang="ru-RU" sz="2600" dirty="0" smtClean="0">
                <a:solidFill>
                  <a:schemeClr val="tx1"/>
                </a:solidFill>
              </a:rPr>
              <a:t>Главный специалист Министерства спорта </a:t>
            </a:r>
          </a:p>
          <a:p>
            <a:pPr marL="0" indent="0" algn="r">
              <a:buNone/>
            </a:pPr>
            <a:r>
              <a:rPr lang="ru-RU" sz="2600" dirty="0" smtClean="0">
                <a:solidFill>
                  <a:schemeClr val="tx1"/>
                </a:solidFill>
              </a:rPr>
              <a:t>Алтайского края</a:t>
            </a:r>
          </a:p>
          <a:p>
            <a:pPr marL="0" indent="0" algn="r">
              <a:buNone/>
            </a:pPr>
            <a:endParaRPr lang="ru-RU" sz="2600" dirty="0">
              <a:solidFill>
                <a:schemeClr val="tx1"/>
              </a:solidFill>
            </a:endParaRPr>
          </a:p>
          <a:p>
            <a:pPr marL="0" indent="0" algn="r">
              <a:buNone/>
            </a:pPr>
            <a:r>
              <a:rPr lang="ru-RU" sz="2600" dirty="0" smtClean="0">
                <a:solidFill>
                  <a:schemeClr val="tx1"/>
                </a:solidFill>
              </a:rPr>
              <a:t>Елена Владимировна Клюева</a:t>
            </a:r>
          </a:p>
          <a:p>
            <a:pPr marL="0" indent="0" algn="r">
              <a:buNone/>
            </a:pPr>
            <a:r>
              <a:rPr lang="ru-RU" sz="2600" dirty="0" smtClean="0">
                <a:solidFill>
                  <a:schemeClr val="tx1"/>
                </a:solidFill>
              </a:rPr>
              <a:t>569-412</a:t>
            </a:r>
          </a:p>
          <a:p>
            <a:pPr marL="0" indent="0" algn="r">
              <a:buNone/>
            </a:pPr>
            <a:r>
              <a:rPr lang="ru-RU" sz="2600" dirty="0" smtClean="0">
                <a:solidFill>
                  <a:schemeClr val="tx1"/>
                </a:solidFill>
              </a:rPr>
              <a:t>8-903-995-24-74</a:t>
            </a:r>
          </a:p>
          <a:p>
            <a:pPr marL="0" indent="0" algn="r">
              <a:buNone/>
            </a:pPr>
            <a:endParaRPr lang="ru-RU" dirty="0" smtClean="0">
              <a:solidFill>
                <a:schemeClr val="tx1"/>
              </a:solidFill>
            </a:endParaRPr>
          </a:p>
          <a:p>
            <a:pPr marL="0" indent="0" algn="r">
              <a:buNone/>
            </a:pPr>
            <a:endParaRPr lang="ru-RU" dirty="0">
              <a:solidFill>
                <a:schemeClr val="tx1"/>
              </a:solidFill>
            </a:endParaRPr>
          </a:p>
        </p:txBody>
      </p:sp>
    </p:spTree>
    <p:extLst>
      <p:ext uri="{BB962C8B-B14F-4D97-AF65-F5344CB8AC3E}">
        <p14:creationId xmlns:p14="http://schemas.microsoft.com/office/powerpoint/2010/main" val="2387950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84340" y="489857"/>
            <a:ext cx="8172574" cy="6368143"/>
          </a:xfrm>
        </p:spPr>
        <p:txBody>
          <a:bodyPr>
            <a:normAutofit/>
          </a:bodyPr>
          <a:lstStyle/>
          <a:p>
            <a:r>
              <a:rPr lang="ru-RU" dirty="0" smtClean="0">
                <a:solidFill>
                  <a:schemeClr val="accent2">
                    <a:lumMod val="50000"/>
                  </a:schemeClr>
                </a:solidFill>
              </a:rPr>
              <a:t>Положения, нормы, требования и условия их выполнения, включенные в ЕВСК размещены на официальном сайте Министерства спорта РФ:</a:t>
            </a:r>
            <a:br>
              <a:rPr lang="ru-RU" dirty="0" smtClean="0">
                <a:solidFill>
                  <a:schemeClr val="accent2">
                    <a:lumMod val="50000"/>
                  </a:schemeClr>
                </a:solidFill>
              </a:rPr>
            </a:br>
            <a:r>
              <a:rPr lang="en-US" dirty="0" smtClean="0">
                <a:solidFill>
                  <a:schemeClr val="tx1"/>
                </a:solidFill>
              </a:rPr>
              <a:t>minsport.gov.ru</a:t>
            </a:r>
            <a:r>
              <a:rPr lang="ru-RU" dirty="0" smtClean="0">
                <a:solidFill>
                  <a:schemeClr val="tx1"/>
                </a:solidFill>
              </a:rPr>
              <a:t> </a:t>
            </a:r>
            <a:br>
              <a:rPr lang="ru-RU" dirty="0" smtClean="0">
                <a:solidFill>
                  <a:schemeClr val="tx1"/>
                </a:solidFill>
              </a:rPr>
            </a:br>
            <a:r>
              <a:rPr lang="ru-RU" dirty="0" smtClean="0">
                <a:solidFill>
                  <a:schemeClr val="tx1"/>
                </a:solidFill>
              </a:rPr>
              <a:t>СПОРТ-ГОСУДАРСТВЕННОЕ РЕГУЛИРОВАНИЕ В СФЕРЕ СПОРТА-ЕДИНАЯ ВСЕРОССИЙСКАЯ СПОРТИВНАЯ КЛАССИФИКАЦИЯ-</a:t>
            </a:r>
            <a:br>
              <a:rPr lang="ru-RU" dirty="0" smtClean="0">
                <a:solidFill>
                  <a:schemeClr val="tx1"/>
                </a:solidFill>
              </a:rPr>
            </a:br>
            <a:r>
              <a:rPr lang="ru-RU" dirty="0" smtClean="0">
                <a:solidFill>
                  <a:schemeClr val="tx1"/>
                </a:solidFill>
              </a:rPr>
              <a:t>ЕВСК 2018-2021гг.(летние виды)</a:t>
            </a:r>
            <a:br>
              <a:rPr lang="ru-RU" dirty="0" smtClean="0">
                <a:solidFill>
                  <a:schemeClr val="tx1"/>
                </a:solidFill>
              </a:rPr>
            </a:br>
            <a:r>
              <a:rPr lang="ru-RU" dirty="0" smtClean="0">
                <a:solidFill>
                  <a:schemeClr val="tx1"/>
                </a:solidFill>
              </a:rPr>
              <a:t>ЕВСК 2019-2022 гг.(зимние виды)</a:t>
            </a:r>
            <a:endParaRPr lang="ru-RU" dirty="0">
              <a:solidFill>
                <a:schemeClr val="tx1"/>
              </a:solidFill>
            </a:endParaRPr>
          </a:p>
        </p:txBody>
      </p:sp>
    </p:spTree>
    <p:extLst>
      <p:ext uri="{BB962C8B-B14F-4D97-AF65-F5344CB8AC3E}">
        <p14:creationId xmlns:p14="http://schemas.microsoft.com/office/powerpoint/2010/main" val="1375018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Прямоугольник 2"/>
          <p:cNvSpPr>
            <a:spLocks noGrp="1" noChangeArrowheads="1"/>
          </p:cNvSpPr>
          <p:nvPr>
            <p:ph type="title"/>
          </p:nvPr>
        </p:nvSpPr>
        <p:spPr>
          <a:xfrm>
            <a:off x="677511" y="609599"/>
            <a:ext cx="8695089" cy="1624445"/>
          </a:xfrm>
        </p:spPr>
        <p:txBody>
          <a:bodyPr>
            <a:normAutofit/>
          </a:bodyPr>
          <a:lstStyle/>
          <a:p>
            <a:pPr algn="l" defTabSz="457200">
              <a:spcBef>
                <a:spcPts val="1"/>
              </a:spcBef>
              <a:buNone/>
            </a:pPr>
            <a:r>
              <a:rPr lang="ru-RU" sz="3100" b="0" i="0" dirty="0" smtClean="0">
                <a:solidFill>
                  <a:srgbClr val="FF0000"/>
                </a:solidFill>
                <a:latin typeface="Trebuchet MS"/>
                <a:ea typeface="+mj-ea"/>
                <a:cs typeface="+mj-cs"/>
              </a:rPr>
              <a:t>Условия выполнения </a:t>
            </a:r>
            <a:r>
              <a:rPr lang="ru-RU" sz="3100" b="1" i="0" u="sng" dirty="0" smtClean="0">
                <a:solidFill>
                  <a:srgbClr val="FF0000"/>
                </a:solidFill>
                <a:latin typeface="Trebuchet MS"/>
                <a:ea typeface="+mj-ea"/>
                <a:cs typeface="+mj-cs"/>
              </a:rPr>
              <a:t>норм</a:t>
            </a:r>
            <a:r>
              <a:rPr lang="ru-RU" sz="3100" b="0" i="0" dirty="0" smtClean="0">
                <a:solidFill>
                  <a:srgbClr val="FF0000"/>
                </a:solidFill>
                <a:latin typeface="Trebuchet MS"/>
                <a:ea typeface="+mj-ea"/>
                <a:cs typeface="+mj-cs"/>
              </a:rPr>
              <a:t> для всех видов программ- количество участников (пар, групп, экипажей, команд спортсменов):</a:t>
            </a:r>
            <a:endParaRPr lang="ru-RU" sz="3100" b="0" i="0" dirty="0">
              <a:solidFill>
                <a:srgbClr val="FF0000"/>
              </a:solidFill>
              <a:latin typeface="Trebuchet MS"/>
              <a:ea typeface="+mj-ea"/>
              <a:cs typeface="+mj-cs"/>
            </a:endParaRPr>
          </a:p>
        </p:txBody>
      </p:sp>
      <p:sp>
        <p:nvSpPr>
          <p:cNvPr id="97283" name="Прямоугольник 3"/>
          <p:cNvSpPr>
            <a:spLocks noGrp="1" noChangeArrowheads="1"/>
          </p:cNvSpPr>
          <p:nvPr>
            <p:ph idx="1"/>
          </p:nvPr>
        </p:nvSpPr>
        <p:spPr>
          <a:xfrm>
            <a:off x="428129" y="2400300"/>
            <a:ext cx="8871735" cy="4281055"/>
          </a:xfrm>
        </p:spPr>
        <p:txBody>
          <a:bodyPr>
            <a:noAutofit/>
          </a:bodyPr>
          <a:lstStyle/>
          <a:p>
            <a:pPr marL="342900" indent="-342900" algn="l" defTabSz="457200">
              <a:spcBef>
                <a:spcPts val="1000"/>
              </a:spcBef>
              <a:spcAft>
                <a:spcPts val="0"/>
              </a:spcAft>
              <a:buClr>
                <a:srgbClr val="90C226"/>
              </a:buClr>
              <a:buSzPct val="80000"/>
              <a:buFont typeface="Wingdings 3"/>
              <a:buChar char=""/>
            </a:pPr>
            <a:r>
              <a:rPr lang="ru-RU" sz="2400" b="1" i="0" u="sng" dirty="0" smtClean="0">
                <a:solidFill>
                  <a:schemeClr val="tx1">
                    <a:lumMod val="75000"/>
                  </a:schemeClr>
                </a:solidFill>
                <a:latin typeface="Trebuchet MS"/>
              </a:rPr>
              <a:t>Международные соревнования </a:t>
            </a:r>
            <a:r>
              <a:rPr lang="ru-RU" sz="2400" b="0" i="0" dirty="0" smtClean="0">
                <a:solidFill>
                  <a:schemeClr val="tx1">
                    <a:lumMod val="75000"/>
                  </a:schemeClr>
                </a:solidFill>
                <a:latin typeface="Trebuchet MS"/>
              </a:rPr>
              <a:t>– не менее 3, являющихся представителями не менее 3 стран</a:t>
            </a:r>
          </a:p>
          <a:p>
            <a:pPr marL="342900" indent="-342900" algn="l" defTabSz="457200">
              <a:spcBef>
                <a:spcPts val="1000"/>
              </a:spcBef>
              <a:spcAft>
                <a:spcPts val="0"/>
              </a:spcAft>
              <a:buClr>
                <a:srgbClr val="90C226"/>
              </a:buClr>
              <a:buSzPct val="80000"/>
              <a:buFont typeface="Wingdings 3"/>
              <a:buChar char=""/>
            </a:pPr>
            <a:r>
              <a:rPr lang="ru-RU" sz="2400" b="1" i="0" u="sng" dirty="0" smtClean="0">
                <a:solidFill>
                  <a:schemeClr val="tx1">
                    <a:lumMod val="75000"/>
                  </a:schemeClr>
                </a:solidFill>
                <a:latin typeface="Trebuchet MS"/>
              </a:rPr>
              <a:t>Всероссийские соревнования </a:t>
            </a:r>
            <a:r>
              <a:rPr lang="ru-RU" sz="2400" b="0" i="0" dirty="0" smtClean="0">
                <a:solidFill>
                  <a:schemeClr val="tx1">
                    <a:lumMod val="75000"/>
                  </a:schemeClr>
                </a:solidFill>
                <a:latin typeface="Trebuchet MS"/>
              </a:rPr>
              <a:t>– не менее 3, представляющие спортивные сборные команды не менее 3 субъектов РФ</a:t>
            </a:r>
          </a:p>
          <a:p>
            <a:pPr>
              <a:buClr>
                <a:srgbClr val="90C226"/>
              </a:buClr>
              <a:buFont typeface="Wingdings 3"/>
              <a:buChar char=""/>
            </a:pPr>
            <a:r>
              <a:rPr lang="ru-RU" sz="2400" b="1" i="0" u="sng" dirty="0" smtClean="0">
                <a:solidFill>
                  <a:schemeClr val="tx1">
                    <a:lumMod val="75000"/>
                  </a:schemeClr>
                </a:solidFill>
                <a:latin typeface="Trebuchet MS"/>
              </a:rPr>
              <a:t>Межрегиональные соревнования </a:t>
            </a:r>
            <a:r>
              <a:rPr lang="ru-RU" sz="2400" b="0" i="0" dirty="0" smtClean="0">
                <a:solidFill>
                  <a:schemeClr val="tx1">
                    <a:lumMod val="75000"/>
                  </a:schemeClr>
                </a:solidFill>
                <a:latin typeface="Trebuchet MS"/>
              </a:rPr>
              <a:t>– не менее 3</a:t>
            </a:r>
            <a:r>
              <a:rPr lang="ru-RU" sz="2400" dirty="0">
                <a:solidFill>
                  <a:schemeClr val="tx1">
                    <a:lumMod val="75000"/>
                  </a:schemeClr>
                </a:solidFill>
              </a:rPr>
              <a:t>, представляющих спортивные сборные команды не менее 3 субъектов РФ</a:t>
            </a:r>
          </a:p>
          <a:p>
            <a:pPr marL="342900" indent="-342900" algn="l" defTabSz="457200">
              <a:spcBef>
                <a:spcPts val="1000"/>
              </a:spcBef>
              <a:spcAft>
                <a:spcPts val="0"/>
              </a:spcAft>
              <a:buClr>
                <a:srgbClr val="90C226"/>
              </a:buClr>
              <a:buSzPct val="80000"/>
              <a:buFont typeface="Wingdings 3"/>
              <a:buChar char=""/>
            </a:pPr>
            <a:r>
              <a:rPr lang="ru-RU" sz="2400" b="1" u="sng" dirty="0" smtClean="0">
                <a:solidFill>
                  <a:schemeClr val="tx1">
                    <a:lumMod val="75000"/>
                  </a:schemeClr>
                </a:solidFill>
                <a:latin typeface="Trebuchet MS"/>
              </a:rPr>
              <a:t>Соревнования субъекта РФ, межмуниципальные и муниципальные соревнования </a:t>
            </a:r>
            <a:r>
              <a:rPr lang="ru-RU" sz="2400" dirty="0" smtClean="0">
                <a:solidFill>
                  <a:schemeClr val="tx1">
                    <a:lumMod val="75000"/>
                  </a:schemeClr>
                </a:solidFill>
                <a:latin typeface="Trebuchet MS"/>
              </a:rPr>
              <a:t>– не менее 3</a:t>
            </a:r>
            <a:endParaRPr lang="ru-RU" sz="2400" b="0" i="0" dirty="0" smtClean="0">
              <a:solidFill>
                <a:schemeClr val="tx1">
                  <a:lumMod val="75000"/>
                </a:schemeClr>
              </a:solidFill>
              <a:latin typeface="Trebuchet MS"/>
            </a:endParaRPr>
          </a:p>
        </p:txBody>
      </p:sp>
    </p:spTree>
    <p:extLst>
      <p:ext uri="{BB962C8B-B14F-4D97-AF65-F5344CB8AC3E}">
        <p14:creationId xmlns:p14="http://schemas.microsoft.com/office/powerpoint/2010/main" val="32454476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695" y="149629"/>
            <a:ext cx="11934305" cy="6708371"/>
          </a:xfrm>
        </p:spPr>
        <p:txBody>
          <a:bodyPr/>
          <a:lstStyle/>
          <a:p>
            <a:r>
              <a:rPr lang="ru-RU" dirty="0" smtClean="0">
                <a:solidFill>
                  <a:srgbClr val="002060"/>
                </a:solidFill>
              </a:rPr>
              <a:t/>
            </a:r>
            <a:br>
              <a:rPr lang="ru-RU" dirty="0" smtClean="0">
                <a:solidFill>
                  <a:srgbClr val="002060"/>
                </a:solidFill>
              </a:rPr>
            </a:br>
            <a:r>
              <a:rPr lang="ru-RU" dirty="0" smtClean="0">
                <a:solidFill>
                  <a:srgbClr val="002060"/>
                </a:solidFill>
              </a:rPr>
              <a:t>Для соревнований субъекта РФ, межмуниципальных и муниципальных соревнований условиями выполнения норм, которые в качестве показателей содержат </a:t>
            </a:r>
            <a:r>
              <a:rPr lang="ru-RU" dirty="0" smtClean="0">
                <a:solidFill>
                  <a:srgbClr val="FF0000"/>
                </a:solidFill>
              </a:rPr>
              <a:t>баллы, очки, а также иные показатели</a:t>
            </a:r>
            <a:r>
              <a:rPr lang="ru-RU" dirty="0" smtClean="0">
                <a:solidFill>
                  <a:srgbClr val="002060"/>
                </a:solidFill>
              </a:rPr>
              <a:t>, предусмотренные правилами вида спорта, </a:t>
            </a:r>
            <a:r>
              <a:rPr lang="ru-RU" dirty="0" smtClean="0">
                <a:solidFill>
                  <a:srgbClr val="FF0000"/>
                </a:solidFill>
              </a:rPr>
              <a:t>начисляемые спортивными судьями </a:t>
            </a:r>
            <a:r>
              <a:rPr lang="ru-RU" dirty="0" smtClean="0">
                <a:solidFill>
                  <a:srgbClr val="002060"/>
                </a:solidFill>
              </a:rPr>
              <a:t>является-</a:t>
            </a:r>
            <a:br>
              <a:rPr lang="ru-RU" dirty="0" smtClean="0">
                <a:solidFill>
                  <a:srgbClr val="002060"/>
                </a:solidFill>
              </a:rPr>
            </a:br>
            <a:r>
              <a:rPr lang="ru-RU" dirty="0" smtClean="0">
                <a:solidFill>
                  <a:srgbClr val="002060"/>
                </a:solidFill>
              </a:rPr>
              <a:t/>
            </a:r>
            <a:br>
              <a:rPr lang="ru-RU" dirty="0" smtClean="0">
                <a:solidFill>
                  <a:srgbClr val="002060"/>
                </a:solidFill>
              </a:rPr>
            </a:br>
            <a:r>
              <a:rPr lang="ru-RU" dirty="0" smtClean="0">
                <a:solidFill>
                  <a:srgbClr val="002060"/>
                </a:solidFill>
              </a:rPr>
              <a:t> </a:t>
            </a:r>
            <a:r>
              <a:rPr lang="ru-RU" u="sng" dirty="0" smtClean="0">
                <a:solidFill>
                  <a:srgbClr val="002060"/>
                </a:solidFill>
              </a:rPr>
              <a:t>наличие в виде программы не менее 6 участников!</a:t>
            </a:r>
            <a:br>
              <a:rPr lang="ru-RU" u="sng" dirty="0" smtClean="0">
                <a:solidFill>
                  <a:srgbClr val="002060"/>
                </a:solidFill>
              </a:rPr>
            </a:br>
            <a:r>
              <a:rPr lang="ru-RU" sz="2400" dirty="0" smtClean="0">
                <a:solidFill>
                  <a:srgbClr val="002060"/>
                </a:solidFill>
              </a:rPr>
              <a:t>(пар, групп, экипажей, команд спортсменов)</a:t>
            </a:r>
            <a:endParaRPr lang="ru-RU" dirty="0">
              <a:solidFill>
                <a:srgbClr val="002060"/>
              </a:solidFill>
            </a:endParaRPr>
          </a:p>
        </p:txBody>
      </p:sp>
    </p:spTree>
    <p:extLst>
      <p:ext uri="{BB962C8B-B14F-4D97-AF65-F5344CB8AC3E}">
        <p14:creationId xmlns:p14="http://schemas.microsoft.com/office/powerpoint/2010/main" val="40606875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Прямоугольник 2"/>
          <p:cNvSpPr>
            <a:spLocks noGrp="1" noChangeArrowheads="1"/>
          </p:cNvSpPr>
          <p:nvPr>
            <p:ph type="title"/>
          </p:nvPr>
        </p:nvSpPr>
        <p:spPr>
          <a:xfrm>
            <a:off x="677511" y="609600"/>
            <a:ext cx="8598907" cy="2200102"/>
          </a:xfrm>
        </p:spPr>
        <p:txBody>
          <a:bodyPr>
            <a:normAutofit fontScale="90000"/>
          </a:bodyPr>
          <a:lstStyle/>
          <a:p>
            <a:pPr>
              <a:spcBef>
                <a:spcPts val="1"/>
              </a:spcBef>
            </a:pPr>
            <a:r>
              <a:rPr lang="ru-RU" dirty="0">
                <a:solidFill>
                  <a:srgbClr val="FF0000"/>
                </a:solidFill>
              </a:rPr>
              <a:t>Условия выполнения </a:t>
            </a:r>
            <a:r>
              <a:rPr lang="ru-RU" sz="4900" b="1" u="sng" dirty="0" smtClean="0">
                <a:solidFill>
                  <a:srgbClr val="FF0000"/>
                </a:solidFill>
              </a:rPr>
              <a:t>требований</a:t>
            </a:r>
            <a:r>
              <a:rPr lang="ru-RU" dirty="0" smtClean="0">
                <a:solidFill>
                  <a:srgbClr val="FF0000"/>
                </a:solidFill>
              </a:rPr>
              <a:t> (места, количество побед, количество игр) </a:t>
            </a:r>
            <a:r>
              <a:rPr lang="ru-RU" b="1" dirty="0" smtClean="0">
                <a:solidFill>
                  <a:srgbClr val="FF0000"/>
                </a:solidFill>
              </a:rPr>
              <a:t>для видов программ </a:t>
            </a:r>
            <a:r>
              <a:rPr lang="ru-RU" dirty="0" smtClean="0">
                <a:solidFill>
                  <a:srgbClr val="FF0000"/>
                </a:solidFill>
              </a:rPr>
              <a:t>- </a:t>
            </a:r>
            <a:r>
              <a:rPr lang="ru-RU" dirty="0">
                <a:solidFill>
                  <a:srgbClr val="FF0000"/>
                </a:solidFill>
              </a:rPr>
              <a:t>количество участников </a:t>
            </a:r>
            <a:r>
              <a:rPr lang="ru-RU" sz="3100" dirty="0">
                <a:solidFill>
                  <a:srgbClr val="FF0000"/>
                </a:solidFill>
              </a:rPr>
              <a:t>(пар, групп, экипажей, команд спортсменов):</a:t>
            </a:r>
            <a:endParaRPr lang="ru-RU" sz="3600" b="0" i="0" dirty="0">
              <a:solidFill>
                <a:srgbClr val="90C226"/>
              </a:solidFill>
              <a:latin typeface="Trebuchet MS"/>
              <a:ea typeface="+mj-ea"/>
              <a:cs typeface="+mj-cs"/>
            </a:endParaRPr>
          </a:p>
        </p:txBody>
      </p:sp>
      <p:sp>
        <p:nvSpPr>
          <p:cNvPr id="100355" name="Прямоугольник 3"/>
          <p:cNvSpPr>
            <a:spLocks noGrp="1" noChangeArrowheads="1"/>
          </p:cNvSpPr>
          <p:nvPr>
            <p:ph idx="1"/>
          </p:nvPr>
        </p:nvSpPr>
        <p:spPr>
          <a:xfrm>
            <a:off x="677511" y="3075708"/>
            <a:ext cx="8598907" cy="3782291"/>
          </a:xfrm>
        </p:spPr>
        <p:txBody>
          <a:bodyPr>
            <a:noAutofit/>
          </a:bodyPr>
          <a:lstStyle/>
          <a:p>
            <a:pPr marL="342900" indent="-342900" algn="l" defTabSz="457200">
              <a:spcBef>
                <a:spcPts val="1000"/>
              </a:spcBef>
              <a:spcAft>
                <a:spcPts val="0"/>
              </a:spcAft>
              <a:buClr>
                <a:srgbClr val="90C226"/>
              </a:buClr>
              <a:buSzPct val="80000"/>
              <a:buFont typeface="Wingdings 3"/>
              <a:buChar char=""/>
            </a:pPr>
            <a:r>
              <a:rPr lang="ru-RU" sz="4000" b="1" i="0" u="sng" dirty="0" smtClean="0">
                <a:solidFill>
                  <a:srgbClr val="0070C0"/>
                </a:solidFill>
                <a:latin typeface="Trebuchet MS"/>
                <a:ea typeface="+mn-ea"/>
                <a:cs typeface="+mn-cs"/>
              </a:rPr>
              <a:t>Не менее 6 </a:t>
            </a:r>
          </a:p>
          <a:p>
            <a:pPr marL="342900" indent="-342900" algn="l" defTabSz="457200">
              <a:spcBef>
                <a:spcPts val="1000"/>
              </a:spcBef>
              <a:spcAft>
                <a:spcPts val="0"/>
              </a:spcAft>
              <a:buClr>
                <a:srgbClr val="90C226"/>
              </a:buClr>
              <a:buSzPct val="80000"/>
              <a:buFont typeface="Wingdings 3"/>
              <a:buChar char=""/>
            </a:pPr>
            <a:r>
              <a:rPr lang="ru-RU" sz="4000" b="1" i="0" u="sng" dirty="0" smtClean="0">
                <a:solidFill>
                  <a:srgbClr val="0070C0"/>
                </a:solidFill>
                <a:latin typeface="Trebuchet MS"/>
                <a:ea typeface="+mn-ea"/>
                <a:cs typeface="+mn-cs"/>
              </a:rPr>
              <a:t>Не менее 5 </a:t>
            </a:r>
            <a:r>
              <a:rPr lang="ru-RU" sz="4000" b="0" i="0" dirty="0" smtClean="0">
                <a:solidFill>
                  <a:srgbClr val="0070C0"/>
                </a:solidFill>
                <a:latin typeface="Trebuchet MS"/>
                <a:ea typeface="+mn-ea"/>
                <a:cs typeface="+mn-cs"/>
              </a:rPr>
              <a:t>(для видов которыми занимаются инвалиды и лица с ограниченными возможностями здоровья)</a:t>
            </a:r>
          </a:p>
        </p:txBody>
      </p:sp>
    </p:spTree>
    <p:extLst>
      <p:ext uri="{BB962C8B-B14F-4D97-AF65-F5344CB8AC3E}">
        <p14:creationId xmlns:p14="http://schemas.microsoft.com/office/powerpoint/2010/main" val="15635828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2113" y="661554"/>
            <a:ext cx="8674307" cy="5084619"/>
          </a:xfrm>
        </p:spPr>
        <p:txBody>
          <a:bodyPr>
            <a:normAutofit/>
          </a:bodyPr>
          <a:lstStyle/>
          <a:p>
            <a:pPr algn="l" defTabSz="457200">
              <a:spcBef>
                <a:spcPts val="1"/>
              </a:spcBef>
              <a:buNone/>
            </a:pPr>
            <a:r>
              <a:rPr lang="ru-RU" sz="4400" b="0" i="0" dirty="0" smtClean="0">
                <a:solidFill>
                  <a:srgbClr val="FF0000"/>
                </a:solidFill>
                <a:latin typeface="Trebuchet MS"/>
                <a:ea typeface="+mj-ea"/>
                <a:cs typeface="+mj-cs"/>
              </a:rPr>
              <a:t>Международные соревнования:</a:t>
            </a:r>
            <a:br>
              <a:rPr lang="ru-RU" sz="4400" b="0" i="0" dirty="0" smtClean="0">
                <a:solidFill>
                  <a:srgbClr val="FF0000"/>
                </a:solidFill>
                <a:latin typeface="Trebuchet MS"/>
                <a:ea typeface="+mj-ea"/>
                <a:cs typeface="+mj-cs"/>
              </a:rPr>
            </a:br>
            <a:r>
              <a:rPr lang="ru-RU" sz="2400" b="0" i="0" dirty="0" smtClean="0">
                <a:solidFill>
                  <a:srgbClr val="7030A0"/>
                </a:solidFill>
                <a:latin typeface="Trebuchet MS"/>
                <a:ea typeface="+mj-ea"/>
                <a:cs typeface="+mj-cs"/>
              </a:rPr>
              <a:t>другие международные соревнования с ограничением верхней границы возраста и без ограничения верхней границы возраста – </a:t>
            </a:r>
            <a:r>
              <a:rPr lang="ru-RU" sz="3200" b="1" i="0" u="sng" dirty="0" smtClean="0">
                <a:solidFill>
                  <a:srgbClr val="7030A0"/>
                </a:solidFill>
                <a:latin typeface="Trebuchet MS"/>
                <a:ea typeface="+mj-ea"/>
                <a:cs typeface="+mj-cs"/>
              </a:rPr>
              <a:t>не менее 15 стран</a:t>
            </a:r>
            <a:r>
              <a:rPr lang="ru-RU" sz="3200" b="0" i="0" u="sng" dirty="0" smtClean="0">
                <a:solidFill>
                  <a:srgbClr val="7030A0"/>
                </a:solidFill>
                <a:latin typeface="Trebuchet MS"/>
                <a:ea typeface="+mj-ea"/>
                <a:cs typeface="+mj-cs"/>
              </a:rPr>
              <a:t/>
            </a:r>
            <a:br>
              <a:rPr lang="ru-RU" sz="3200" b="0" i="0" u="sng" dirty="0" smtClean="0">
                <a:solidFill>
                  <a:srgbClr val="7030A0"/>
                </a:solidFill>
                <a:latin typeface="Trebuchet MS"/>
                <a:ea typeface="+mj-ea"/>
                <a:cs typeface="+mj-cs"/>
              </a:rPr>
            </a:br>
            <a:r>
              <a:rPr lang="ru-RU" sz="3200" dirty="0" smtClean="0">
                <a:solidFill>
                  <a:srgbClr val="7030A0"/>
                </a:solidFill>
                <a:latin typeface="Trebuchet MS"/>
              </a:rPr>
              <a:t>Чемпионат Мира, Всемирные игры, Кубок Мира, Чемпионат Европы, Кубок Европы, Первенство Мира, Юношеские Олимпийские игры, Всемирная универсиада, Первенство Европы – </a:t>
            </a:r>
            <a:r>
              <a:rPr lang="ru-RU" sz="3200" b="1" u="sng" dirty="0" smtClean="0">
                <a:solidFill>
                  <a:srgbClr val="7030A0"/>
                </a:solidFill>
                <a:latin typeface="Trebuchet MS"/>
              </a:rPr>
              <a:t>не менее 25 стран</a:t>
            </a:r>
            <a:endParaRPr lang="ru-RU" sz="3200" b="1" i="0" u="sng" dirty="0">
              <a:solidFill>
                <a:srgbClr val="90C226"/>
              </a:solidFill>
              <a:latin typeface="Trebuchet MS"/>
            </a:endParaRPr>
          </a:p>
        </p:txBody>
      </p:sp>
      <p:sp>
        <p:nvSpPr>
          <p:cNvPr id="3" name="Объект 2"/>
          <p:cNvSpPr>
            <a:spLocks noGrp="1"/>
          </p:cNvSpPr>
          <p:nvPr>
            <p:ph sz="half" idx="1"/>
          </p:nvPr>
        </p:nvSpPr>
        <p:spPr>
          <a:xfrm>
            <a:off x="1298864" y="4946073"/>
            <a:ext cx="8052954" cy="1095288"/>
          </a:xfrm>
        </p:spPr>
        <p:txBody>
          <a:bodyPr>
            <a:normAutofit fontScale="25000" lnSpcReduction="20000"/>
          </a:bodyPr>
          <a:lstStyle/>
          <a:p>
            <a:pPr lvl="1" indent="-342900">
              <a:buClr>
                <a:srgbClr val="90C226"/>
              </a:buClr>
              <a:buFont typeface="Wingdings 3"/>
              <a:buChar char=""/>
            </a:pPr>
            <a:r>
              <a:rPr lang="ru-RU" sz="2000" b="0" i="0" dirty="0" err="1" smtClean="0">
                <a:solidFill>
                  <a:schemeClr val="tx1">
                    <a:lumMod val="75000"/>
                  </a:schemeClr>
                </a:solidFill>
                <a:latin typeface="Trebuchet MS"/>
                <a:ea typeface="+mn-ea"/>
                <a:cs typeface="+mn-cs"/>
              </a:rPr>
              <a:t>Дг</a:t>
            </a:r>
            <a:endParaRPr lang="ru-RU" sz="2000" b="0" i="0" dirty="0">
              <a:solidFill>
                <a:schemeClr val="tx1">
                  <a:lumMod val="75000"/>
                </a:schemeClr>
              </a:solidFill>
              <a:latin typeface="Trebuchet MS"/>
              <a:ea typeface="+mn-ea"/>
              <a:cs typeface="+mn-cs"/>
            </a:endParaRPr>
          </a:p>
        </p:txBody>
      </p:sp>
      <p:sp>
        <p:nvSpPr>
          <p:cNvPr id="4" name="Объект 3"/>
          <p:cNvSpPr>
            <a:spLocks noGrp="1"/>
          </p:cNvSpPr>
          <p:nvPr>
            <p:ph sz="half" idx="2"/>
          </p:nvPr>
        </p:nvSpPr>
        <p:spPr>
          <a:xfrm flipH="1" flipV="1">
            <a:off x="9276420" y="2114871"/>
            <a:ext cx="75398" cy="45719"/>
          </a:xfrm>
        </p:spPr>
        <p:txBody>
          <a:bodyPr>
            <a:normAutofit fontScale="25000" lnSpcReduction="20000"/>
          </a:bodyPr>
          <a:lstStyle/>
          <a:p>
            <a:endParaRPr lang="ru-RU" dirty="0"/>
          </a:p>
        </p:txBody>
      </p:sp>
    </p:spTree>
    <p:extLst>
      <p:ext uri="{BB962C8B-B14F-4D97-AF65-F5344CB8AC3E}">
        <p14:creationId xmlns:p14="http://schemas.microsoft.com/office/powerpoint/2010/main" val="29254381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0"/>
            <a:ext cx="11092544" cy="6248400"/>
          </a:xfrm>
        </p:spPr>
        <p:txBody>
          <a:bodyPr>
            <a:normAutofit/>
          </a:bodyPr>
          <a:lstStyle/>
          <a:p>
            <a:r>
              <a:rPr lang="ru-RU" u="sng" dirty="0" smtClean="0">
                <a:solidFill>
                  <a:srgbClr val="C00000"/>
                </a:solidFill>
              </a:rPr>
              <a:t/>
            </a:r>
            <a:br>
              <a:rPr lang="ru-RU" u="sng" dirty="0" smtClean="0">
                <a:solidFill>
                  <a:srgbClr val="C00000"/>
                </a:solidFill>
              </a:rPr>
            </a:br>
            <a:r>
              <a:rPr lang="ru-RU" u="sng" dirty="0" smtClean="0">
                <a:solidFill>
                  <a:srgbClr val="C00000"/>
                </a:solidFill>
              </a:rPr>
              <a:t>Всероссийские соревнованиях </a:t>
            </a:r>
            <a:r>
              <a:rPr lang="ru-RU" u="sng" dirty="0" smtClean="0">
                <a:solidFill>
                  <a:srgbClr val="002060"/>
                </a:solidFill>
              </a:rPr>
              <a:t>(за исключением чемпионатов и первенств России)</a:t>
            </a:r>
            <a:br>
              <a:rPr lang="ru-RU" u="sng" dirty="0" smtClean="0">
                <a:solidFill>
                  <a:srgbClr val="002060"/>
                </a:solidFill>
              </a:rPr>
            </a:br>
            <a:r>
              <a:rPr lang="ru-RU" dirty="0" smtClean="0">
                <a:solidFill>
                  <a:srgbClr val="C00000"/>
                </a:solidFill>
              </a:rPr>
              <a:t>наличие определенного количества субъектов РФ:</a:t>
            </a:r>
            <a:br>
              <a:rPr lang="ru-RU" dirty="0" smtClean="0">
                <a:solidFill>
                  <a:srgbClr val="C00000"/>
                </a:solidFill>
              </a:rPr>
            </a:br>
            <a:r>
              <a:rPr lang="ru-RU" dirty="0" smtClean="0">
                <a:solidFill>
                  <a:srgbClr val="C00000"/>
                </a:solidFill>
              </a:rPr>
              <a:t/>
            </a:r>
            <a:br>
              <a:rPr lang="ru-RU" dirty="0" smtClean="0">
                <a:solidFill>
                  <a:srgbClr val="C00000"/>
                </a:solidFill>
              </a:rPr>
            </a:br>
            <a:r>
              <a:rPr lang="ru-RU" dirty="0" smtClean="0">
                <a:solidFill>
                  <a:srgbClr val="0070C0"/>
                </a:solidFill>
              </a:rPr>
              <a:t>- 25% субъектов (всего 85) 21-22-</a:t>
            </a:r>
            <a:r>
              <a:rPr lang="ru-RU" sz="2000" dirty="0" smtClean="0">
                <a:solidFill>
                  <a:srgbClr val="0070C0"/>
                </a:solidFill>
              </a:rPr>
              <a:t> </a:t>
            </a:r>
            <a:r>
              <a:rPr lang="ru-RU" sz="2000" dirty="0" smtClean="0">
                <a:solidFill>
                  <a:srgbClr val="7030A0"/>
                </a:solidFill>
              </a:rPr>
              <a:t>для всех видов спорта</a:t>
            </a:r>
            <a:r>
              <a:rPr lang="ru-RU" sz="2000" dirty="0" smtClean="0">
                <a:solidFill>
                  <a:srgbClr val="C00000"/>
                </a:solidFill>
              </a:rPr>
              <a:t/>
            </a:r>
            <a:br>
              <a:rPr lang="ru-RU" sz="2000" dirty="0" smtClean="0">
                <a:solidFill>
                  <a:srgbClr val="C00000"/>
                </a:solidFill>
              </a:rPr>
            </a:br>
            <a:r>
              <a:rPr lang="ru-RU" dirty="0" smtClean="0">
                <a:solidFill>
                  <a:srgbClr val="0070C0"/>
                </a:solidFill>
              </a:rPr>
              <a:t>- 60%  субъектов</a:t>
            </a:r>
            <a:r>
              <a:rPr lang="ru-RU" dirty="0" smtClean="0">
                <a:solidFill>
                  <a:srgbClr val="C00000"/>
                </a:solidFill>
              </a:rPr>
              <a:t>, </a:t>
            </a:r>
            <a:r>
              <a:rPr lang="ru-RU" sz="2000" dirty="0" smtClean="0">
                <a:solidFill>
                  <a:srgbClr val="C00000"/>
                </a:solidFill>
              </a:rPr>
              <a:t>на территории которых осуществляли свою деятельность региональные спортивные федерации по соответствующему виду спорта, на день начала проведения соревнований- </a:t>
            </a:r>
            <a:r>
              <a:rPr lang="ru-RU" sz="2000" dirty="0" smtClean="0">
                <a:solidFill>
                  <a:srgbClr val="7030A0"/>
                </a:solidFill>
              </a:rPr>
              <a:t>для видов спорта, которые развиваются общероссийскими спортивными федерациями в соответствии с частью 4 статьи 14 Федерального закона </a:t>
            </a:r>
            <a:br>
              <a:rPr lang="ru-RU" sz="2000" dirty="0" smtClean="0">
                <a:solidFill>
                  <a:srgbClr val="7030A0"/>
                </a:solidFill>
              </a:rPr>
            </a:br>
            <a:r>
              <a:rPr lang="ru-RU" sz="2000" dirty="0" smtClean="0">
                <a:solidFill>
                  <a:srgbClr val="7030A0"/>
                </a:solidFill>
              </a:rPr>
              <a:t>(от 04.12.2007 №329 ФЗ) «О физической культуре и спорте в Российской Федерации)</a:t>
            </a:r>
            <a:r>
              <a:rPr lang="ru-RU" sz="2000" dirty="0" smtClean="0">
                <a:solidFill>
                  <a:srgbClr val="C00000"/>
                </a:solidFill>
              </a:rPr>
              <a:t/>
            </a:r>
            <a:br>
              <a:rPr lang="ru-RU" sz="2000" dirty="0" smtClean="0">
                <a:solidFill>
                  <a:srgbClr val="C00000"/>
                </a:solidFill>
              </a:rPr>
            </a:br>
            <a:endParaRPr lang="ru-RU" sz="2000" dirty="0">
              <a:solidFill>
                <a:srgbClr val="C00000"/>
              </a:solidFill>
            </a:endParaRPr>
          </a:p>
        </p:txBody>
      </p:sp>
    </p:spTree>
    <p:extLst>
      <p:ext uri="{BB962C8B-B14F-4D97-AF65-F5344CB8AC3E}">
        <p14:creationId xmlns:p14="http://schemas.microsoft.com/office/powerpoint/2010/main" val="28004385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11089946" cy="6106886"/>
          </a:xfrm>
        </p:spPr>
        <p:txBody>
          <a:bodyPr/>
          <a:lstStyle/>
          <a:p>
            <a:r>
              <a:rPr lang="ru-RU" u="sng" dirty="0" smtClean="0">
                <a:solidFill>
                  <a:srgbClr val="C00000"/>
                </a:solidFill>
              </a:rPr>
              <a:t>Межрегиональные соревнования </a:t>
            </a:r>
            <a:br>
              <a:rPr lang="ru-RU" u="sng" dirty="0" smtClean="0">
                <a:solidFill>
                  <a:srgbClr val="C00000"/>
                </a:solidFill>
              </a:rPr>
            </a:br>
            <a:r>
              <a:rPr lang="ru-RU" sz="3200" dirty="0" smtClean="0">
                <a:solidFill>
                  <a:srgbClr val="C00000"/>
                </a:solidFill>
              </a:rPr>
              <a:t>наличие необходимого количества субъектов:</a:t>
            </a:r>
            <a:br>
              <a:rPr lang="ru-RU" sz="3200" dirty="0" smtClean="0">
                <a:solidFill>
                  <a:srgbClr val="C00000"/>
                </a:solidFill>
              </a:rPr>
            </a:br>
            <a:r>
              <a:rPr lang="ru-RU" sz="3200" dirty="0">
                <a:solidFill>
                  <a:srgbClr val="C00000"/>
                </a:solidFill>
              </a:rPr>
              <a:t/>
            </a:r>
            <a:br>
              <a:rPr lang="ru-RU" sz="3200" dirty="0">
                <a:solidFill>
                  <a:srgbClr val="C00000"/>
                </a:solidFill>
              </a:rPr>
            </a:br>
            <a:r>
              <a:rPr lang="ru-RU" sz="3200" dirty="0" smtClean="0">
                <a:solidFill>
                  <a:srgbClr val="0070C0"/>
                </a:solidFill>
              </a:rPr>
              <a:t>- 50% субъектов РФ </a:t>
            </a:r>
            <a:r>
              <a:rPr lang="ru-RU" sz="2000" dirty="0" smtClean="0">
                <a:solidFill>
                  <a:srgbClr val="C00000"/>
                </a:solidFill>
              </a:rPr>
              <a:t>от общего количества субъектов РФ, входящих в соответствующий федеральный округ (12 всего – 6)-</a:t>
            </a:r>
            <a:r>
              <a:rPr lang="ru-RU" sz="2000" dirty="0" smtClean="0">
                <a:solidFill>
                  <a:srgbClr val="7030A0"/>
                </a:solidFill>
              </a:rPr>
              <a:t>для всех видов спорта</a:t>
            </a:r>
            <a:br>
              <a:rPr lang="ru-RU" sz="2000" dirty="0" smtClean="0">
                <a:solidFill>
                  <a:srgbClr val="7030A0"/>
                </a:solidFill>
              </a:rPr>
            </a:br>
            <a:r>
              <a:rPr lang="ru-RU" sz="2000" dirty="0" smtClean="0">
                <a:solidFill>
                  <a:srgbClr val="0070C0"/>
                </a:solidFill>
              </a:rPr>
              <a:t>- </a:t>
            </a:r>
            <a:r>
              <a:rPr lang="ru-RU" dirty="0" smtClean="0">
                <a:solidFill>
                  <a:srgbClr val="0070C0"/>
                </a:solidFill>
              </a:rPr>
              <a:t>60</a:t>
            </a:r>
            <a:r>
              <a:rPr lang="ru-RU" dirty="0">
                <a:solidFill>
                  <a:srgbClr val="0070C0"/>
                </a:solidFill>
              </a:rPr>
              <a:t>%  субъектов</a:t>
            </a:r>
            <a:r>
              <a:rPr lang="ru-RU" dirty="0">
                <a:solidFill>
                  <a:srgbClr val="C00000"/>
                </a:solidFill>
              </a:rPr>
              <a:t>, </a:t>
            </a:r>
            <a:r>
              <a:rPr lang="ru-RU" sz="2000" dirty="0">
                <a:solidFill>
                  <a:srgbClr val="C00000"/>
                </a:solidFill>
              </a:rPr>
              <a:t>на территории которых осуществляли свою деятельность региональные спортивные федерации по соответствующему виду спорта, на день начала проведения соревнований- </a:t>
            </a:r>
            <a:r>
              <a:rPr lang="ru-RU" sz="2000" dirty="0">
                <a:solidFill>
                  <a:srgbClr val="7030A0"/>
                </a:solidFill>
              </a:rPr>
              <a:t>для видов спорта, которые развиваются общероссийскими спортивными федерациями</a:t>
            </a:r>
            <a:endParaRPr lang="ru-RU" sz="2000" dirty="0">
              <a:solidFill>
                <a:srgbClr val="C00000"/>
              </a:solidFill>
            </a:endParaRPr>
          </a:p>
        </p:txBody>
      </p:sp>
    </p:spTree>
    <p:extLst>
      <p:ext uri="{BB962C8B-B14F-4D97-AF65-F5344CB8AC3E}">
        <p14:creationId xmlns:p14="http://schemas.microsoft.com/office/powerpoint/2010/main" val="3402573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23" y="343593"/>
            <a:ext cx="8857187" cy="6106886"/>
          </a:xfrm>
        </p:spPr>
        <p:txBody>
          <a:bodyPr>
            <a:normAutofit/>
          </a:bodyPr>
          <a:lstStyle/>
          <a:p>
            <a:pPr algn="just"/>
            <a:r>
              <a:rPr lang="ru-RU" sz="3200" dirty="0" smtClean="0">
                <a:solidFill>
                  <a:srgbClr val="C00000"/>
                </a:solidFill>
              </a:rPr>
              <a:t>В случае, если в соревнованиях, предусмотренных п.25 Положения, приняли участие представители меньшего количества субъектов Российской Федерации, спортивное звание или спортивный разряд присваивается при условии выполнения дважды </a:t>
            </a:r>
            <a:r>
              <a:rPr lang="ru-RU" sz="3200" b="1" u="sng" dirty="0" smtClean="0">
                <a:solidFill>
                  <a:srgbClr val="C00000"/>
                </a:solidFill>
              </a:rPr>
              <a:t>в течении 3 лет </a:t>
            </a:r>
            <a:r>
              <a:rPr lang="ru-RU" sz="3200" dirty="0" smtClean="0">
                <a:solidFill>
                  <a:srgbClr val="C00000"/>
                </a:solidFill>
              </a:rPr>
              <a:t>требований и условий их выполнения необходимых для присвоения соответствующих спортивных званий и спортивных разрядов</a:t>
            </a:r>
            <a:endParaRPr lang="ru-RU" sz="3200" dirty="0">
              <a:solidFill>
                <a:srgbClr val="C00000"/>
              </a:solidFill>
            </a:endParaRPr>
          </a:p>
        </p:txBody>
      </p:sp>
    </p:spTree>
    <p:extLst>
      <p:ext uri="{BB962C8B-B14F-4D97-AF65-F5344CB8AC3E}">
        <p14:creationId xmlns:p14="http://schemas.microsoft.com/office/powerpoint/2010/main" val="1570083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23" y="343593"/>
            <a:ext cx="8857187" cy="6106886"/>
          </a:xfrm>
        </p:spPr>
        <p:txBody>
          <a:bodyPr>
            <a:normAutofit/>
          </a:bodyPr>
          <a:lstStyle/>
          <a:p>
            <a:r>
              <a:rPr lang="ru-RU" sz="2800" dirty="0" smtClean="0">
                <a:solidFill>
                  <a:srgbClr val="0070C0"/>
                </a:solidFill>
              </a:rPr>
              <a:t>В случае, если для присвоения (подтверждения) спортивного разряда или присвоения спортивного звания одним из условий является выполнение норм, требований </a:t>
            </a:r>
            <a:r>
              <a:rPr lang="ru-RU" sz="2800" u="sng" dirty="0" smtClean="0">
                <a:solidFill>
                  <a:srgbClr val="0070C0"/>
                </a:solidFill>
              </a:rPr>
              <a:t>на двух и более </a:t>
            </a:r>
            <a:r>
              <a:rPr lang="ru-RU" sz="2800" dirty="0" smtClean="0">
                <a:solidFill>
                  <a:srgbClr val="0070C0"/>
                </a:solidFill>
              </a:rPr>
              <a:t>соревнованиях, и при этом </a:t>
            </a:r>
            <a:r>
              <a:rPr lang="ru-RU" sz="2800" dirty="0" smtClean="0">
                <a:solidFill>
                  <a:schemeClr val="accent5">
                    <a:lumMod val="75000"/>
                  </a:schemeClr>
                </a:solidFill>
              </a:rPr>
              <a:t>отменено одно </a:t>
            </a:r>
            <a:r>
              <a:rPr lang="ru-RU" sz="2800" dirty="0" smtClean="0">
                <a:solidFill>
                  <a:srgbClr val="0070C0"/>
                </a:solidFill>
              </a:rPr>
              <a:t>из соревнований в связи с обстоятельствами непреодолимой силы, в результате чего спортсмен не принял в нем участие, спорт. звание или спорт. разряд присваивается (подтверждается) за выполнение норм, требований на проведенном соревновании</a:t>
            </a:r>
            <a:endParaRPr lang="ru-RU" sz="2800" dirty="0">
              <a:solidFill>
                <a:srgbClr val="0070C0"/>
              </a:solidFill>
            </a:endParaRPr>
          </a:p>
        </p:txBody>
      </p:sp>
    </p:spTree>
    <p:extLst>
      <p:ext uri="{BB962C8B-B14F-4D97-AF65-F5344CB8AC3E}">
        <p14:creationId xmlns:p14="http://schemas.microsoft.com/office/powerpoint/2010/main" val="19163454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599"/>
            <a:ext cx="8598907" cy="5641571"/>
          </a:xfrm>
        </p:spPr>
        <p:txBody>
          <a:bodyPr>
            <a:normAutofit fontScale="90000"/>
          </a:bodyPr>
          <a:lstStyle/>
          <a:p>
            <a:pPr algn="just"/>
            <a:r>
              <a:rPr lang="ru-RU" dirty="0" smtClean="0">
                <a:solidFill>
                  <a:srgbClr val="002060"/>
                </a:solidFill>
              </a:rPr>
              <a:t>В случае, если вследствие отмены соревнований, причинами которой послужили обстоятельства непреодолимой силы, спортсмен не выполнил требования по завоеванию необходимого количества побед для присвоения (подтверждения) спортивного разряда, срок выполнения таких требований продлевается на 12 месяцев о дня окончания срока обстоятельств непреодолимой силы.</a:t>
            </a:r>
            <a:endParaRPr lang="ru-RU" dirty="0">
              <a:solidFill>
                <a:srgbClr val="002060"/>
              </a:solidFill>
            </a:endParaRPr>
          </a:p>
        </p:txBody>
      </p:sp>
    </p:spTree>
    <p:extLst>
      <p:ext uri="{BB962C8B-B14F-4D97-AF65-F5344CB8AC3E}">
        <p14:creationId xmlns:p14="http://schemas.microsoft.com/office/powerpoint/2010/main" val="640792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Прямоугольник 2"/>
          <p:cNvSpPr>
            <a:spLocks noGrp="1" noChangeArrowheads="1"/>
          </p:cNvSpPr>
          <p:nvPr>
            <p:ph type="title"/>
          </p:nvPr>
        </p:nvSpPr>
        <p:spPr>
          <a:xfrm>
            <a:off x="677511" y="609599"/>
            <a:ext cx="8663916" cy="2424545"/>
          </a:xfrm>
        </p:spPr>
        <p:txBody>
          <a:bodyPr>
            <a:noAutofit/>
          </a:bodyPr>
          <a:lstStyle/>
          <a:p>
            <a:pPr algn="ctr" defTabSz="457200">
              <a:spcBef>
                <a:spcPts val="1"/>
              </a:spcBef>
              <a:buNone/>
            </a:pPr>
            <a:r>
              <a:rPr lang="ru-RU" sz="4400" b="1" i="0" dirty="0" smtClean="0">
                <a:solidFill>
                  <a:srgbClr val="7030A0"/>
                </a:solidFill>
                <a:latin typeface="Trebuchet MS"/>
                <a:ea typeface="+mj-ea"/>
                <a:cs typeface="+mj-cs"/>
              </a:rPr>
              <a:t>Положение о Единой всероссийской спортивной классификации </a:t>
            </a:r>
            <a:endParaRPr lang="ru-RU" sz="4400" b="1" i="0" dirty="0">
              <a:solidFill>
                <a:srgbClr val="7030A0"/>
              </a:solidFill>
              <a:latin typeface="Trebuchet MS"/>
              <a:ea typeface="+mj-ea"/>
              <a:cs typeface="+mj-cs"/>
            </a:endParaRPr>
          </a:p>
        </p:txBody>
      </p:sp>
      <p:sp>
        <p:nvSpPr>
          <p:cNvPr id="86019" name="Прямоугольник 3"/>
          <p:cNvSpPr>
            <a:spLocks noGrp="1" noChangeArrowheads="1"/>
          </p:cNvSpPr>
          <p:nvPr>
            <p:ph idx="1"/>
          </p:nvPr>
        </p:nvSpPr>
        <p:spPr>
          <a:xfrm>
            <a:off x="935182" y="3366654"/>
            <a:ext cx="9144989" cy="3197432"/>
          </a:xfrm>
        </p:spPr>
        <p:txBody>
          <a:bodyPr>
            <a:normAutofit fontScale="32500" lnSpcReduction="20000"/>
          </a:bodyPr>
          <a:lstStyle/>
          <a:p>
            <a:pPr algn="ctr">
              <a:buClr>
                <a:srgbClr val="90C226"/>
              </a:buClr>
              <a:buFont typeface="Wingdings 3"/>
              <a:buChar char=""/>
            </a:pPr>
            <a:r>
              <a:rPr lang="ru-RU" sz="7200" dirty="0">
                <a:solidFill>
                  <a:schemeClr val="tx1">
                    <a:lumMod val="75000"/>
                  </a:schemeClr>
                </a:solidFill>
                <a:latin typeface="Times New Roman" panose="02020603050405020304" pitchFamily="18" charset="0"/>
                <a:cs typeface="Times New Roman" panose="02020603050405020304" pitchFamily="18" charset="0"/>
              </a:rPr>
              <a:t>приказом </a:t>
            </a:r>
            <a:r>
              <a:rPr lang="ru-RU" sz="7200" dirty="0" err="1">
                <a:solidFill>
                  <a:schemeClr val="tx1">
                    <a:lumMod val="75000"/>
                  </a:schemeClr>
                </a:solidFill>
                <a:latin typeface="Times New Roman" panose="02020603050405020304" pitchFamily="18" charset="0"/>
                <a:cs typeface="Times New Roman" panose="02020603050405020304" pitchFamily="18" charset="0"/>
              </a:rPr>
              <a:t>Минспорта</a:t>
            </a:r>
            <a:r>
              <a:rPr lang="ru-RU" sz="7200" dirty="0">
                <a:solidFill>
                  <a:schemeClr val="tx1">
                    <a:lumMod val="75000"/>
                  </a:schemeClr>
                </a:solidFill>
                <a:latin typeface="Times New Roman" panose="02020603050405020304" pitchFamily="18" charset="0"/>
                <a:cs typeface="Times New Roman" panose="02020603050405020304" pitchFamily="18" charset="0"/>
              </a:rPr>
              <a:t> России от 20 февраля 2017 г. № 108 (вступил в силу 02.06.2017) (зарегистрирован Минюстом России 21 марта 2017 г., регистрационный № 46058), с изменениями, внесенными</a:t>
            </a:r>
          </a:p>
          <a:p>
            <a:pPr algn="ctr">
              <a:buClr>
                <a:srgbClr val="90C226"/>
              </a:buClr>
              <a:buFont typeface="Wingdings 3"/>
              <a:buChar char=""/>
            </a:pPr>
            <a:r>
              <a:rPr lang="ru-RU" sz="7200" dirty="0" smtClean="0">
                <a:solidFill>
                  <a:schemeClr val="tx1">
                    <a:lumMod val="75000"/>
                  </a:schemeClr>
                </a:solidFill>
                <a:latin typeface="Times New Roman" panose="02020603050405020304" pitchFamily="18" charset="0"/>
                <a:cs typeface="Times New Roman" panose="02020603050405020304" pitchFamily="18" charset="0"/>
              </a:rPr>
              <a:t>приказом Минспорта </a:t>
            </a:r>
            <a:r>
              <a:rPr lang="ru-RU" sz="7200" dirty="0">
                <a:solidFill>
                  <a:schemeClr val="tx1">
                    <a:lumMod val="75000"/>
                  </a:schemeClr>
                </a:solidFill>
                <a:latin typeface="Times New Roman" panose="02020603050405020304" pitchFamily="18" charset="0"/>
                <a:cs typeface="Times New Roman" panose="02020603050405020304" pitchFamily="18" charset="0"/>
              </a:rPr>
              <a:t>России от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01 июня 2021 </a:t>
            </a:r>
            <a:r>
              <a:rPr lang="ru-RU" sz="7200" dirty="0">
                <a:solidFill>
                  <a:schemeClr val="tx1">
                    <a:lumMod val="75000"/>
                  </a:schemeClr>
                </a:solidFill>
                <a:latin typeface="Times New Roman" panose="02020603050405020304" pitchFamily="18" charset="0"/>
                <a:cs typeface="Times New Roman" panose="02020603050405020304" pitchFamily="18" charset="0"/>
              </a:rPr>
              <a:t>г. №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370 </a:t>
            </a:r>
            <a:r>
              <a:rPr lang="ru-RU" sz="7200" dirty="0">
                <a:solidFill>
                  <a:schemeClr val="tx1">
                    <a:lumMod val="75000"/>
                  </a:schemeClr>
                </a:solidFill>
                <a:latin typeface="Times New Roman" panose="02020603050405020304" pitchFamily="18" charset="0"/>
                <a:cs typeface="Times New Roman" panose="02020603050405020304" pitchFamily="18" charset="0"/>
              </a:rPr>
              <a:t>(вступил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в </a:t>
            </a:r>
            <a:r>
              <a:rPr lang="ru-RU" sz="7200" dirty="0">
                <a:solidFill>
                  <a:schemeClr val="tx1">
                    <a:lumMod val="75000"/>
                  </a:schemeClr>
                </a:solidFill>
                <a:latin typeface="Times New Roman" panose="02020603050405020304" pitchFamily="18" charset="0"/>
                <a:cs typeface="Times New Roman" panose="02020603050405020304" pitchFamily="18" charset="0"/>
              </a:rPr>
              <a:t>силу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11.07.2021) </a:t>
            </a:r>
            <a:r>
              <a:rPr lang="ru-RU" sz="7200" dirty="0">
                <a:solidFill>
                  <a:schemeClr val="tx1">
                    <a:lumMod val="75000"/>
                  </a:schemeClr>
                </a:solidFill>
                <a:latin typeface="Times New Roman" panose="02020603050405020304" pitchFamily="18" charset="0"/>
                <a:cs typeface="Times New Roman" panose="02020603050405020304" pitchFamily="18" charset="0"/>
              </a:rPr>
              <a:t>(зарегистрирован Минюстом России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30 июня 2021 </a:t>
            </a:r>
            <a:r>
              <a:rPr lang="ru-RU" sz="7200" dirty="0">
                <a:solidFill>
                  <a:schemeClr val="tx1">
                    <a:lumMod val="75000"/>
                  </a:schemeClr>
                </a:solidFill>
                <a:latin typeface="Times New Roman" panose="02020603050405020304" pitchFamily="18" charset="0"/>
                <a:cs typeface="Times New Roman" panose="02020603050405020304" pitchFamily="18" charset="0"/>
              </a:rPr>
              <a:t>г., регистрационный № </a:t>
            </a:r>
            <a:r>
              <a:rPr lang="ru-RU" sz="7200" dirty="0" smtClean="0">
                <a:solidFill>
                  <a:schemeClr val="tx1">
                    <a:lumMod val="75000"/>
                  </a:schemeClr>
                </a:solidFill>
                <a:latin typeface="Times New Roman" panose="02020603050405020304" pitchFamily="18" charset="0"/>
                <a:cs typeface="Times New Roman" panose="02020603050405020304" pitchFamily="18" charset="0"/>
              </a:rPr>
              <a:t>64041)</a:t>
            </a:r>
            <a:endParaRPr lang="ru-RU" sz="7200" dirty="0" smtClean="0">
              <a:solidFill>
                <a:schemeClr val="tx1">
                  <a:lumMod val="75000"/>
                </a:schemeClr>
              </a:solidFill>
              <a:latin typeface="Times New Roman" panose="02020603050405020304" pitchFamily="18" charset="0"/>
              <a:cs typeface="Times New Roman" panose="02020603050405020304" pitchFamily="18" charset="0"/>
            </a:endParaRPr>
          </a:p>
          <a:p>
            <a:pPr algn="ctr">
              <a:buClr>
                <a:srgbClr val="90C226"/>
              </a:buClr>
              <a:buFont typeface="Wingdings 3"/>
              <a:buChar char=""/>
            </a:pPr>
            <a:r>
              <a:rPr lang="ru-RU" sz="7200" b="1" dirty="0" smtClean="0">
                <a:solidFill>
                  <a:srgbClr val="002060"/>
                </a:solidFill>
                <a:latin typeface="Times New Roman" panose="02020603050405020304" pitchFamily="18" charset="0"/>
                <a:cs typeface="Times New Roman" panose="02020603050405020304" pitchFamily="18" charset="0"/>
              </a:rPr>
              <a:t>Вступило в силу </a:t>
            </a:r>
            <a:r>
              <a:rPr lang="ru-RU" sz="7200" b="1" dirty="0" smtClean="0">
                <a:solidFill>
                  <a:srgbClr val="002060"/>
                </a:solidFill>
                <a:latin typeface="Times New Roman" panose="02020603050405020304" pitchFamily="18" charset="0"/>
                <a:cs typeface="Times New Roman" panose="02020603050405020304" pitchFamily="18" charset="0"/>
              </a:rPr>
              <a:t>11 июля 2021 </a:t>
            </a:r>
            <a:r>
              <a:rPr lang="ru-RU" sz="7200" b="1" dirty="0" smtClean="0">
                <a:solidFill>
                  <a:srgbClr val="002060"/>
                </a:solidFill>
                <a:latin typeface="Times New Roman" panose="02020603050405020304" pitchFamily="18" charset="0"/>
                <a:cs typeface="Times New Roman" panose="02020603050405020304" pitchFamily="18" charset="0"/>
              </a:rPr>
              <a:t>г.</a:t>
            </a:r>
            <a:endParaRPr lang="ru-RU" sz="7200" b="1" dirty="0">
              <a:solidFill>
                <a:srgbClr val="002060"/>
              </a:solidFill>
              <a:latin typeface="Times New Roman" panose="02020603050405020304" pitchFamily="18" charset="0"/>
              <a:cs typeface="Times New Roman" panose="02020603050405020304" pitchFamily="18" charset="0"/>
            </a:endParaRPr>
          </a:p>
          <a:p>
            <a:pPr marL="342900" indent="-342900" algn="l" defTabSz="457200">
              <a:spcBef>
                <a:spcPts val="1000"/>
              </a:spcBef>
              <a:spcAft>
                <a:spcPts val="0"/>
              </a:spcAft>
              <a:buClr>
                <a:srgbClr val="90C226"/>
              </a:buClr>
              <a:buSzPct val="80000"/>
              <a:buFont typeface="Wingdings 3"/>
              <a:buChar char=""/>
            </a:pPr>
            <a:endParaRPr lang="ru-RU" sz="1800" b="0" i="0" dirty="0">
              <a:solidFill>
                <a:schemeClr val="tx1">
                  <a:lumMod val="75000"/>
                </a:schemeClr>
              </a:solidFill>
              <a:latin typeface="Trebuchet MS"/>
              <a:ea typeface="+mn-ea"/>
              <a:cs typeface="+mn-cs"/>
            </a:endParaRPr>
          </a:p>
        </p:txBody>
      </p:sp>
    </p:spTree>
    <p:extLst>
      <p:ext uri="{BB962C8B-B14F-4D97-AF65-F5344CB8AC3E}">
        <p14:creationId xmlns:p14="http://schemas.microsoft.com/office/powerpoint/2010/main" val="14505685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Прямоугольник 2"/>
          <p:cNvSpPr>
            <a:spLocks noGrp="1" noChangeArrowheads="1"/>
          </p:cNvSpPr>
          <p:nvPr>
            <p:ph type="title"/>
          </p:nvPr>
        </p:nvSpPr>
        <p:spPr>
          <a:xfrm>
            <a:off x="581891" y="191884"/>
            <a:ext cx="8620298" cy="1670167"/>
          </a:xfrm>
        </p:spPr>
        <p:txBody>
          <a:bodyPr>
            <a:noAutofit/>
          </a:bodyPr>
          <a:lstStyle/>
          <a:p>
            <a:pPr algn="ctr" defTabSz="457200">
              <a:spcBef>
                <a:spcPts val="1"/>
              </a:spcBef>
              <a:buNone/>
            </a:pPr>
            <a:r>
              <a:rPr lang="ru-RU" sz="2800" dirty="0" smtClean="0">
                <a:solidFill>
                  <a:srgbClr val="7030A0"/>
                </a:solidFill>
                <a:latin typeface="Trebuchet MS"/>
              </a:rPr>
              <a:t>Условия выполнения норм и требований: количество спортивных судей соответствующей квалификационной категории</a:t>
            </a:r>
            <a:endParaRPr lang="ru-RU" sz="2800" b="0" i="0" dirty="0">
              <a:solidFill>
                <a:srgbClr val="7030A0"/>
              </a:solidFill>
              <a:latin typeface="Trebuchet MS"/>
            </a:endParaRPr>
          </a:p>
        </p:txBody>
      </p:sp>
      <p:sp>
        <p:nvSpPr>
          <p:cNvPr id="101379" name="Прямоугольник 3"/>
          <p:cNvSpPr>
            <a:spLocks noGrp="1" noChangeArrowheads="1"/>
          </p:cNvSpPr>
          <p:nvPr>
            <p:ph idx="1"/>
          </p:nvPr>
        </p:nvSpPr>
        <p:spPr>
          <a:xfrm>
            <a:off x="660885" y="1862051"/>
            <a:ext cx="9663522" cy="4995949"/>
          </a:xfrm>
        </p:spPr>
        <p:txBody>
          <a:bodyPr>
            <a:normAutofit/>
          </a:bodyPr>
          <a:lstStyle/>
          <a:p>
            <a:pPr marL="342900" indent="-342900" algn="l" defTabSz="457200">
              <a:spcBef>
                <a:spcPts val="1000"/>
              </a:spcBef>
              <a:spcAft>
                <a:spcPts val="0"/>
              </a:spcAft>
              <a:buClr>
                <a:srgbClr val="90C226"/>
              </a:buClr>
              <a:buSzPct val="80000"/>
              <a:buFont typeface="Wingdings 3"/>
              <a:buChar char=""/>
            </a:pPr>
            <a:r>
              <a:rPr lang="ru-RU" sz="2400" b="1" i="0" u="sng" dirty="0" smtClean="0">
                <a:solidFill>
                  <a:schemeClr val="tx1"/>
                </a:solidFill>
                <a:latin typeface="Trebuchet MS"/>
              </a:rPr>
              <a:t>МСМК и МС </a:t>
            </a:r>
            <a:r>
              <a:rPr lang="ru-RU" sz="2400" b="0" i="0" dirty="0" smtClean="0">
                <a:solidFill>
                  <a:schemeClr val="tx1"/>
                </a:solidFill>
                <a:latin typeface="Trebuchet MS"/>
              </a:rPr>
              <a:t>– 3 спортивных судьи Всероссийской категории</a:t>
            </a:r>
          </a:p>
          <a:p>
            <a:pPr marL="342900" indent="-342900" algn="l" defTabSz="457200">
              <a:spcBef>
                <a:spcPts val="1000"/>
              </a:spcBef>
              <a:spcAft>
                <a:spcPts val="0"/>
              </a:spcAft>
              <a:buClr>
                <a:srgbClr val="90C226"/>
              </a:buClr>
              <a:buSzPct val="80000"/>
              <a:buFont typeface="Wingdings 3"/>
              <a:buChar char=""/>
            </a:pPr>
            <a:r>
              <a:rPr lang="ru-RU" sz="2400" b="1" u="sng" dirty="0" smtClean="0">
                <a:solidFill>
                  <a:schemeClr val="tx1"/>
                </a:solidFill>
                <a:latin typeface="Trebuchet MS"/>
              </a:rPr>
              <a:t>КМС</a:t>
            </a:r>
            <a:r>
              <a:rPr lang="ru-RU" sz="2400" dirty="0" smtClean="0">
                <a:solidFill>
                  <a:schemeClr val="tx1"/>
                </a:solidFill>
                <a:latin typeface="Trebuchet MS"/>
              </a:rPr>
              <a:t> – 1 судья СВК + 2 судьи 1 категории</a:t>
            </a:r>
          </a:p>
          <a:p>
            <a:pPr marL="342900" indent="-342900" algn="l" defTabSz="457200">
              <a:spcBef>
                <a:spcPts val="1000"/>
              </a:spcBef>
              <a:spcAft>
                <a:spcPts val="0"/>
              </a:spcAft>
              <a:buClr>
                <a:srgbClr val="90C226"/>
              </a:buClr>
              <a:buSzPct val="80000"/>
              <a:buFont typeface="Wingdings 3"/>
              <a:buChar char=""/>
            </a:pPr>
            <a:r>
              <a:rPr lang="en-US" sz="2400" b="1" i="0" u="sng" dirty="0" smtClean="0">
                <a:solidFill>
                  <a:schemeClr val="tx1"/>
                </a:solidFill>
                <a:latin typeface="Trebuchet MS"/>
              </a:rPr>
              <a:t>I</a:t>
            </a:r>
            <a:r>
              <a:rPr lang="ru-RU" sz="2400" b="1" i="0" u="sng" dirty="0" smtClean="0">
                <a:solidFill>
                  <a:schemeClr val="tx1"/>
                </a:solidFill>
                <a:latin typeface="Trebuchet MS"/>
              </a:rPr>
              <a:t> </a:t>
            </a:r>
            <a:r>
              <a:rPr lang="ru-RU" sz="2400" b="1" i="0" u="sng" dirty="0" err="1" smtClean="0">
                <a:solidFill>
                  <a:schemeClr val="tx1"/>
                </a:solidFill>
                <a:latin typeface="Trebuchet MS"/>
              </a:rPr>
              <a:t>спорт.разряд</a:t>
            </a:r>
            <a:r>
              <a:rPr lang="ru-RU" sz="2400" b="1" i="0" u="sng" dirty="0" smtClean="0">
                <a:solidFill>
                  <a:schemeClr val="tx1"/>
                </a:solidFill>
                <a:latin typeface="Trebuchet MS"/>
              </a:rPr>
              <a:t> </a:t>
            </a:r>
            <a:r>
              <a:rPr lang="ru-RU" sz="2400" b="0" i="0" dirty="0" smtClean="0">
                <a:solidFill>
                  <a:schemeClr val="tx1"/>
                </a:solidFill>
                <a:latin typeface="Trebuchet MS"/>
              </a:rPr>
              <a:t>– 2 судьи 1 категории+1 судья 2 категории</a:t>
            </a:r>
          </a:p>
          <a:p>
            <a:pPr marL="342900" indent="-342900" algn="l" defTabSz="457200">
              <a:spcBef>
                <a:spcPts val="1000"/>
              </a:spcBef>
              <a:spcAft>
                <a:spcPts val="0"/>
              </a:spcAft>
              <a:buClr>
                <a:srgbClr val="90C226"/>
              </a:buClr>
              <a:buSzPct val="80000"/>
              <a:buFont typeface="Wingdings 3"/>
              <a:buChar char=""/>
            </a:pPr>
            <a:r>
              <a:rPr lang="en-US" sz="2400" b="1" u="sng" dirty="0" smtClean="0">
                <a:solidFill>
                  <a:schemeClr val="tx1"/>
                </a:solidFill>
                <a:latin typeface="Trebuchet MS"/>
              </a:rPr>
              <a:t>II</a:t>
            </a:r>
            <a:r>
              <a:rPr lang="en-US" sz="2400" b="1" u="sng" dirty="0">
                <a:solidFill>
                  <a:schemeClr val="tx1"/>
                </a:solidFill>
                <a:latin typeface="Trebuchet MS"/>
              </a:rPr>
              <a:t> </a:t>
            </a:r>
            <a:r>
              <a:rPr lang="ru-RU" sz="2400" b="1" u="sng" dirty="0" smtClean="0">
                <a:solidFill>
                  <a:schemeClr val="tx1"/>
                </a:solidFill>
                <a:latin typeface="Trebuchet MS"/>
              </a:rPr>
              <a:t>и </a:t>
            </a:r>
            <a:r>
              <a:rPr lang="en-US" sz="2400" b="1" u="sng" dirty="0" smtClean="0">
                <a:solidFill>
                  <a:schemeClr val="tx1"/>
                </a:solidFill>
                <a:latin typeface="Trebuchet MS"/>
              </a:rPr>
              <a:t>III</a:t>
            </a:r>
            <a:r>
              <a:rPr lang="ru-RU" sz="2400" b="1" u="sng" dirty="0" smtClean="0">
                <a:solidFill>
                  <a:schemeClr val="tx1"/>
                </a:solidFill>
                <a:latin typeface="Trebuchet MS"/>
              </a:rPr>
              <a:t>  спорт. разряд </a:t>
            </a:r>
            <a:r>
              <a:rPr lang="ru-RU" sz="2400" dirty="0" smtClean="0">
                <a:solidFill>
                  <a:schemeClr val="tx1"/>
                </a:solidFill>
                <a:latin typeface="Trebuchet MS"/>
              </a:rPr>
              <a:t>– 1 судья </a:t>
            </a:r>
            <a:r>
              <a:rPr lang="en-US" sz="2400" dirty="0" smtClean="0">
                <a:solidFill>
                  <a:schemeClr val="tx1"/>
                </a:solidFill>
                <a:latin typeface="Trebuchet MS"/>
              </a:rPr>
              <a:t>I</a:t>
            </a:r>
            <a:r>
              <a:rPr lang="ru-RU" sz="2400" dirty="0" smtClean="0">
                <a:solidFill>
                  <a:schemeClr val="tx1"/>
                </a:solidFill>
                <a:latin typeface="Trebuchet MS"/>
              </a:rPr>
              <a:t> категории + 2 судьи 2 категории</a:t>
            </a:r>
          </a:p>
          <a:p>
            <a:pPr marL="342900" indent="-342900" algn="l" defTabSz="457200">
              <a:spcBef>
                <a:spcPts val="1000"/>
              </a:spcBef>
              <a:spcAft>
                <a:spcPts val="0"/>
              </a:spcAft>
              <a:buClr>
                <a:srgbClr val="90C226"/>
              </a:buClr>
              <a:buSzPct val="80000"/>
              <a:buFont typeface="Wingdings 3"/>
              <a:buChar char=""/>
            </a:pPr>
            <a:r>
              <a:rPr lang="en-US" sz="2400" b="1" u="sng" dirty="0" smtClean="0">
                <a:solidFill>
                  <a:schemeClr val="tx1"/>
                </a:solidFill>
                <a:latin typeface="Trebuchet MS"/>
              </a:rPr>
              <a:t>I</a:t>
            </a:r>
            <a:r>
              <a:rPr lang="ru-RU" sz="2400" b="1" u="sng" dirty="0" smtClean="0">
                <a:solidFill>
                  <a:schemeClr val="tx1"/>
                </a:solidFill>
                <a:latin typeface="Trebuchet MS"/>
              </a:rPr>
              <a:t>,</a:t>
            </a:r>
            <a:r>
              <a:rPr lang="en-US" sz="2400" b="1" u="sng" dirty="0" smtClean="0">
                <a:solidFill>
                  <a:schemeClr val="tx1"/>
                </a:solidFill>
                <a:latin typeface="Trebuchet MS"/>
              </a:rPr>
              <a:t> II</a:t>
            </a:r>
            <a:r>
              <a:rPr lang="ru-RU" sz="2400" b="1" u="sng" dirty="0" smtClean="0">
                <a:solidFill>
                  <a:schemeClr val="tx1"/>
                </a:solidFill>
                <a:latin typeface="Trebuchet MS"/>
              </a:rPr>
              <a:t> и</a:t>
            </a:r>
            <a:r>
              <a:rPr lang="en-US" sz="2400" b="1" u="sng" dirty="0" smtClean="0">
                <a:solidFill>
                  <a:schemeClr val="tx1"/>
                </a:solidFill>
                <a:latin typeface="Trebuchet MS"/>
              </a:rPr>
              <a:t> III</a:t>
            </a:r>
            <a:r>
              <a:rPr lang="ru-RU" sz="2400" b="1" u="sng" dirty="0" smtClean="0">
                <a:solidFill>
                  <a:schemeClr val="tx1"/>
                </a:solidFill>
                <a:latin typeface="Trebuchet MS"/>
              </a:rPr>
              <a:t> юношеские разряды </a:t>
            </a:r>
            <a:r>
              <a:rPr lang="ru-RU" sz="2400" dirty="0" smtClean="0">
                <a:solidFill>
                  <a:schemeClr val="tx1"/>
                </a:solidFill>
                <a:latin typeface="Trebuchet MS"/>
              </a:rPr>
              <a:t>– 2 судьи 2 категории +1 судья 3 </a:t>
            </a:r>
            <a:r>
              <a:rPr lang="ru-RU" sz="2400" dirty="0" smtClean="0">
                <a:solidFill>
                  <a:schemeClr val="tx1"/>
                </a:solidFill>
                <a:latin typeface="Trebuchet MS"/>
              </a:rPr>
              <a:t>категории</a:t>
            </a:r>
          </a:p>
          <a:p>
            <a:pPr marL="342900" indent="-342900" algn="l" defTabSz="457200">
              <a:spcBef>
                <a:spcPts val="1000"/>
              </a:spcBef>
              <a:spcAft>
                <a:spcPts val="0"/>
              </a:spcAft>
              <a:buClr>
                <a:srgbClr val="90C226"/>
              </a:buClr>
              <a:buSzPct val="80000"/>
              <a:buFont typeface="Wingdings 3"/>
              <a:buChar char=""/>
            </a:pPr>
            <a:r>
              <a:rPr lang="ru-RU" sz="2400" b="0" i="0" u="sng" dirty="0" smtClean="0">
                <a:solidFill>
                  <a:srgbClr val="0070C0"/>
                </a:solidFill>
                <a:latin typeface="Trebuchet MS"/>
              </a:rPr>
              <a:t>МС и КМС –военно-прикладные и служебно-прикладные виды спорта- </a:t>
            </a:r>
            <a:r>
              <a:rPr lang="ru-RU" sz="2400" b="0" i="0" dirty="0" smtClean="0">
                <a:solidFill>
                  <a:srgbClr val="0070C0"/>
                </a:solidFill>
                <a:latin typeface="Trebuchet MS"/>
              </a:rPr>
              <a:t>3 судьи 1 категории</a:t>
            </a:r>
            <a:endParaRPr lang="ru-RU" sz="2400" b="0" i="0" u="sng" dirty="0">
              <a:solidFill>
                <a:srgbClr val="0070C0"/>
              </a:solidFill>
              <a:latin typeface="Trebuchet MS"/>
            </a:endParaRPr>
          </a:p>
        </p:txBody>
      </p:sp>
    </p:spTree>
    <p:extLst>
      <p:ext uri="{BB962C8B-B14F-4D97-AF65-F5344CB8AC3E}">
        <p14:creationId xmlns:p14="http://schemas.microsoft.com/office/powerpoint/2010/main" val="24817149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2" y="166256"/>
            <a:ext cx="8248279" cy="696190"/>
          </a:xfrm>
        </p:spPr>
        <p:txBody>
          <a:bodyPr/>
          <a:lstStyle/>
          <a:p>
            <a:pPr algn="ctr" defTabSz="457200">
              <a:spcBef>
                <a:spcPts val="1"/>
              </a:spcBef>
              <a:buNone/>
            </a:pPr>
            <a:r>
              <a:rPr lang="ru-RU" sz="3600" b="0" i="0" dirty="0" smtClean="0">
                <a:solidFill>
                  <a:srgbClr val="7030A0"/>
                </a:solidFill>
                <a:latin typeface="Trebuchet MS"/>
                <a:ea typeface="+mj-ea"/>
                <a:cs typeface="+mj-cs"/>
              </a:rPr>
              <a:t>Спортивные звания</a:t>
            </a:r>
            <a:endParaRPr lang="ru-RU" sz="3600" b="0" i="0" dirty="0">
              <a:solidFill>
                <a:srgbClr val="7030A0"/>
              </a:solidFill>
              <a:latin typeface="Trebuchet MS"/>
              <a:ea typeface="+mj-ea"/>
              <a:cs typeface="+mj-cs"/>
            </a:endParaRPr>
          </a:p>
        </p:txBody>
      </p:sp>
      <p:pic>
        <p:nvPicPr>
          <p:cNvPr id="5" name="Объект 4"/>
          <p:cNvPicPr>
            <a:picLocks noGrp="1" noChangeAspect="1"/>
          </p:cNvPicPr>
          <p:nvPr>
            <p:ph idx="1"/>
          </p:nvPr>
        </p:nvPicPr>
        <p:blipFill>
          <a:blip r:embed="rId2"/>
          <a:stretch>
            <a:fillRect/>
          </a:stretch>
        </p:blipFill>
        <p:spPr>
          <a:xfrm>
            <a:off x="-1001485" y="781396"/>
            <a:ext cx="12489674" cy="6297486"/>
          </a:xfrm>
          <a:prstGeom prst="rect">
            <a:avLst/>
          </a:prstGeom>
        </p:spPr>
      </p:pic>
    </p:spTree>
    <p:extLst>
      <p:ext uri="{BB962C8B-B14F-4D97-AF65-F5344CB8AC3E}">
        <p14:creationId xmlns:p14="http://schemas.microsoft.com/office/powerpoint/2010/main" val="9278628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Прямоугольник 2"/>
          <p:cNvSpPr>
            <a:spLocks noGrp="1" noChangeArrowheads="1"/>
          </p:cNvSpPr>
          <p:nvPr>
            <p:ph type="title"/>
          </p:nvPr>
        </p:nvSpPr>
        <p:spPr>
          <a:xfrm>
            <a:off x="573602" y="142011"/>
            <a:ext cx="10249569" cy="822266"/>
          </a:xfrm>
        </p:spPr>
        <p:txBody>
          <a:bodyPr>
            <a:normAutofit fontScale="90000"/>
          </a:bodyPr>
          <a:lstStyle/>
          <a:p>
            <a:pPr algn="ctr" defTabSz="457200">
              <a:spcBef>
                <a:spcPts val="1"/>
              </a:spcBef>
              <a:buNone/>
            </a:pPr>
            <a:r>
              <a:rPr lang="ru-RU" sz="3600" b="0" i="0" dirty="0" smtClean="0">
                <a:solidFill>
                  <a:srgbClr val="7030A0"/>
                </a:solidFill>
                <a:latin typeface="Trebuchet MS"/>
                <a:ea typeface="+mj-ea"/>
                <a:cs typeface="+mj-cs"/>
              </a:rPr>
              <a:t>К представлению спортивного звания прилагаются:</a:t>
            </a:r>
            <a:endParaRPr lang="ru-RU" sz="3600" b="0" i="0" dirty="0">
              <a:solidFill>
                <a:srgbClr val="7030A0"/>
              </a:solidFill>
              <a:latin typeface="Trebuchet MS"/>
              <a:ea typeface="+mj-ea"/>
              <a:cs typeface="+mj-cs"/>
            </a:endParaRPr>
          </a:p>
        </p:txBody>
      </p:sp>
      <p:sp>
        <p:nvSpPr>
          <p:cNvPr id="103427" name="Прямоугольник 3"/>
          <p:cNvSpPr>
            <a:spLocks noGrp="1" noChangeArrowheads="1"/>
          </p:cNvSpPr>
          <p:nvPr>
            <p:ph idx="1"/>
          </p:nvPr>
        </p:nvSpPr>
        <p:spPr>
          <a:xfrm>
            <a:off x="439852" y="864525"/>
            <a:ext cx="11289406" cy="5710842"/>
          </a:xfrm>
        </p:spPr>
        <p:txBody>
          <a:bodyPr>
            <a:noAutofit/>
          </a:bodyPr>
          <a:lstStyle/>
          <a:p>
            <a:pPr marL="342900" indent="-342900" algn="l" defTabSz="457200">
              <a:spcBef>
                <a:spcPts val="1000"/>
              </a:spcBef>
              <a:spcAft>
                <a:spcPts val="0"/>
              </a:spcAft>
              <a:buClr>
                <a:srgbClr val="90C226"/>
              </a:buClr>
              <a:buSzPct val="80000"/>
              <a:buFont typeface="Wingdings 3"/>
              <a:buChar char=""/>
            </a:pPr>
            <a:r>
              <a:rPr lang="ru-RU" sz="2000" b="0" i="0" dirty="0" smtClean="0">
                <a:solidFill>
                  <a:srgbClr val="FF0000"/>
                </a:solidFill>
                <a:latin typeface="Trebuchet MS"/>
              </a:rPr>
              <a:t>Копия протокола</a:t>
            </a:r>
            <a:r>
              <a:rPr lang="ru-RU" sz="2000" b="0" i="0" dirty="0" smtClean="0">
                <a:solidFill>
                  <a:schemeClr val="tx1">
                    <a:lumMod val="75000"/>
                  </a:schemeClr>
                </a:solidFill>
                <a:latin typeface="Trebuchet MS"/>
              </a:rPr>
              <a:t>, подписанная гл. судьей;</a:t>
            </a:r>
          </a:p>
          <a:p>
            <a:pPr>
              <a:buClr>
                <a:srgbClr val="90C226"/>
              </a:buClr>
              <a:buFont typeface="Wingdings 3"/>
              <a:buChar char=""/>
            </a:pPr>
            <a:r>
              <a:rPr lang="ru-RU" sz="2000" b="0" i="0" dirty="0" smtClean="0">
                <a:solidFill>
                  <a:srgbClr val="FF0000"/>
                </a:solidFill>
                <a:latin typeface="Trebuchet MS"/>
              </a:rPr>
              <a:t>Копия справки о составе и квалификации судейской коллегии</a:t>
            </a:r>
            <a:r>
              <a:rPr lang="ru-RU" sz="2000" dirty="0">
                <a:solidFill>
                  <a:schemeClr val="tx1">
                    <a:lumMod val="75000"/>
                  </a:schemeClr>
                </a:solidFill>
              </a:rPr>
              <a:t>, подписанная </a:t>
            </a:r>
            <a:r>
              <a:rPr lang="ru-RU" sz="2000" dirty="0" smtClean="0">
                <a:solidFill>
                  <a:schemeClr val="tx1">
                    <a:lumMod val="75000"/>
                  </a:schemeClr>
                </a:solidFill>
              </a:rPr>
              <a:t>(</a:t>
            </a:r>
            <a:r>
              <a:rPr lang="ru-RU" sz="2000" dirty="0">
                <a:solidFill>
                  <a:schemeClr val="tx1">
                    <a:lumMod val="75000"/>
                  </a:schemeClr>
                </a:solidFill>
              </a:rPr>
              <a:t>гл. судьей</a:t>
            </a:r>
            <a:r>
              <a:rPr lang="ru-RU" sz="2000" dirty="0" smtClean="0">
                <a:solidFill>
                  <a:schemeClr val="tx1">
                    <a:lumMod val="75000"/>
                  </a:schemeClr>
                </a:solidFill>
              </a:rPr>
              <a:t>);</a:t>
            </a:r>
            <a:endParaRPr lang="ru-RU" sz="2000" dirty="0">
              <a:solidFill>
                <a:schemeClr val="tx1">
                  <a:lumMod val="75000"/>
                </a:schemeClr>
              </a:solidFill>
            </a:endParaRPr>
          </a:p>
          <a:p>
            <a:pPr marL="342900" indent="-342900" algn="l" defTabSz="457200">
              <a:spcBef>
                <a:spcPts val="1000"/>
              </a:spcBef>
              <a:spcAft>
                <a:spcPts val="0"/>
              </a:spcAft>
              <a:buClr>
                <a:srgbClr val="90C226"/>
              </a:buClr>
              <a:buSzPct val="80000"/>
              <a:buFont typeface="Wingdings 3"/>
              <a:buChar char=""/>
            </a:pPr>
            <a:r>
              <a:rPr lang="ru-RU" sz="2000" b="0" i="0" dirty="0" smtClean="0">
                <a:solidFill>
                  <a:srgbClr val="FF0000"/>
                </a:solidFill>
                <a:latin typeface="Trebuchet MS"/>
              </a:rPr>
              <a:t>Копии удостоверений «спортивный судья всероссийской категории</a:t>
            </a:r>
            <a:r>
              <a:rPr lang="ru-RU" sz="2000" b="0" i="0" dirty="0" smtClean="0">
                <a:solidFill>
                  <a:srgbClr val="FF0000"/>
                </a:solidFill>
                <a:latin typeface="Trebuchet MS"/>
              </a:rPr>
              <a:t>»-3;</a:t>
            </a:r>
            <a:endParaRPr lang="ru-RU" sz="2000" b="0" i="0" dirty="0" smtClean="0">
              <a:solidFill>
                <a:srgbClr val="FF0000"/>
              </a:solidFill>
              <a:latin typeface="Trebuchet MS"/>
            </a:endParaRPr>
          </a:p>
          <a:p>
            <a:pPr marL="342900" indent="-342900" algn="l" defTabSz="457200">
              <a:spcBef>
                <a:spcPts val="1000"/>
              </a:spcBef>
              <a:spcAft>
                <a:spcPts val="0"/>
              </a:spcAft>
              <a:buClr>
                <a:srgbClr val="90C226"/>
              </a:buClr>
              <a:buSzPct val="80000"/>
              <a:buFont typeface="Wingdings 3"/>
              <a:buChar char=""/>
            </a:pPr>
            <a:r>
              <a:rPr lang="ru-RU" sz="2000" b="0" i="0" dirty="0" smtClean="0">
                <a:solidFill>
                  <a:srgbClr val="FF0000"/>
                </a:solidFill>
                <a:latin typeface="Trebuchet MS"/>
              </a:rPr>
              <a:t>2 фото 3х4 см.;</a:t>
            </a:r>
          </a:p>
          <a:p>
            <a:pPr marL="342900" indent="-342900" algn="l" defTabSz="457200">
              <a:spcBef>
                <a:spcPts val="1000"/>
              </a:spcBef>
              <a:spcAft>
                <a:spcPts val="0"/>
              </a:spcAft>
              <a:buClr>
                <a:srgbClr val="90C226"/>
              </a:buClr>
              <a:buSzPct val="80000"/>
              <a:buFont typeface="Wingdings 3"/>
              <a:buChar char=""/>
            </a:pPr>
            <a:r>
              <a:rPr lang="ru-RU" sz="2000" b="0" i="0" dirty="0" smtClean="0">
                <a:solidFill>
                  <a:srgbClr val="FF0000"/>
                </a:solidFill>
                <a:latin typeface="Trebuchet MS"/>
              </a:rPr>
              <a:t>Копии 2 и 3 страниц паспорта </a:t>
            </a:r>
            <a:r>
              <a:rPr lang="ru-RU" sz="2000" b="0" i="0" dirty="0" smtClean="0">
                <a:solidFill>
                  <a:schemeClr val="tx1">
                    <a:lumMod val="75000"/>
                  </a:schemeClr>
                </a:solidFill>
                <a:latin typeface="Trebuchet MS"/>
              </a:rPr>
              <a:t>(для лиц не </a:t>
            </a:r>
            <a:r>
              <a:rPr lang="ru-RU" sz="2000" b="0" i="0" dirty="0" err="1" smtClean="0">
                <a:solidFill>
                  <a:schemeClr val="tx1">
                    <a:lumMod val="75000"/>
                  </a:schemeClr>
                </a:solidFill>
                <a:latin typeface="Trebuchet MS"/>
              </a:rPr>
              <a:t>дост</a:t>
            </a:r>
            <a:r>
              <a:rPr lang="ru-RU" sz="2000" b="0" i="0" dirty="0" smtClean="0">
                <a:solidFill>
                  <a:schemeClr val="tx1">
                    <a:lumMod val="75000"/>
                  </a:schemeClr>
                </a:solidFill>
                <a:latin typeface="Trebuchet MS"/>
              </a:rPr>
              <a:t>. 14 лет-копия </a:t>
            </a:r>
            <a:r>
              <a:rPr lang="ru-RU" sz="2000" b="0" i="0" dirty="0" err="1" smtClean="0">
                <a:solidFill>
                  <a:schemeClr val="tx1">
                    <a:lumMod val="75000"/>
                  </a:schemeClr>
                </a:solidFill>
                <a:latin typeface="Trebuchet MS"/>
              </a:rPr>
              <a:t>свид</a:t>
            </a:r>
            <a:r>
              <a:rPr lang="ru-RU" sz="2000" b="0" i="0" dirty="0" smtClean="0">
                <a:solidFill>
                  <a:schemeClr val="tx1">
                    <a:lumMod val="75000"/>
                  </a:schemeClr>
                </a:solidFill>
                <a:latin typeface="Trebuchet MS"/>
              </a:rPr>
              <a:t>-во о </a:t>
            </a:r>
            <a:r>
              <a:rPr lang="ru-RU" sz="2000" b="0" i="0" dirty="0" err="1" smtClean="0">
                <a:solidFill>
                  <a:schemeClr val="tx1">
                    <a:lumMod val="75000"/>
                  </a:schemeClr>
                </a:solidFill>
                <a:latin typeface="Trebuchet MS"/>
              </a:rPr>
              <a:t>рожд</a:t>
            </a:r>
            <a:r>
              <a:rPr lang="ru-RU" sz="2000" b="0" i="0" dirty="0" smtClean="0">
                <a:solidFill>
                  <a:schemeClr val="tx1">
                    <a:lumMod val="75000"/>
                  </a:schemeClr>
                </a:solidFill>
                <a:latin typeface="Trebuchet MS"/>
              </a:rPr>
              <a:t>.);</a:t>
            </a:r>
            <a:endParaRPr lang="ru-RU" sz="2000" b="0" i="0" dirty="0" smtClean="0">
              <a:solidFill>
                <a:schemeClr val="tx1">
                  <a:lumMod val="75000"/>
                </a:schemeClr>
              </a:solidFill>
              <a:latin typeface="Trebuchet MS"/>
            </a:endParaRPr>
          </a:p>
          <a:p>
            <a:pPr marL="342900" indent="-342900" algn="l" defTabSz="457200">
              <a:spcBef>
                <a:spcPts val="1000"/>
              </a:spcBef>
              <a:spcAft>
                <a:spcPts val="0"/>
              </a:spcAft>
              <a:buClr>
                <a:srgbClr val="90C226"/>
              </a:buClr>
              <a:buSzPct val="80000"/>
              <a:buFont typeface="Wingdings 3"/>
              <a:buChar char=""/>
            </a:pPr>
            <a:r>
              <a:rPr lang="ru-RU" sz="2000" dirty="0" smtClean="0">
                <a:solidFill>
                  <a:srgbClr val="FF0000"/>
                </a:solidFill>
                <a:latin typeface="Trebuchet MS"/>
              </a:rPr>
              <a:t>Копия документа (справка, протокол) подписанного главным судьей, содержащего сведения о количестве стран (для межд. сор-й) или субъектов РФ (для всероссийских и межрегиональных сор-й), принявших участие в </a:t>
            </a:r>
            <a:r>
              <a:rPr lang="ru-RU" sz="2000" dirty="0" smtClean="0">
                <a:solidFill>
                  <a:srgbClr val="FF0000"/>
                </a:solidFill>
                <a:latin typeface="Trebuchet MS"/>
              </a:rPr>
              <a:t>соревновании;</a:t>
            </a:r>
          </a:p>
          <a:p>
            <a:pPr marL="342900" indent="-342900" algn="l" defTabSz="457200">
              <a:spcBef>
                <a:spcPts val="1000"/>
              </a:spcBef>
              <a:spcAft>
                <a:spcPts val="0"/>
              </a:spcAft>
              <a:buClr>
                <a:srgbClr val="90C226"/>
              </a:buClr>
              <a:buSzPct val="80000"/>
              <a:buFont typeface="Wingdings 3"/>
              <a:buChar char=""/>
            </a:pPr>
            <a:r>
              <a:rPr lang="ru-RU" sz="2000" b="0" i="0" dirty="0" smtClean="0">
                <a:solidFill>
                  <a:srgbClr val="FF0000"/>
                </a:solidFill>
                <a:latin typeface="Trebuchet MS"/>
              </a:rPr>
              <a:t>Копия документа или выписка о присвоении (подтверждении) спорт. </a:t>
            </a:r>
            <a:r>
              <a:rPr lang="ru-RU" sz="2000" dirty="0" smtClean="0">
                <a:solidFill>
                  <a:srgbClr val="FF0000"/>
                </a:solidFill>
                <a:latin typeface="Trebuchet MS"/>
              </a:rPr>
              <a:t>разряда – для присвоения МС</a:t>
            </a:r>
            <a:endParaRPr lang="ru-RU" sz="2000" b="0" i="0" dirty="0" smtClean="0">
              <a:solidFill>
                <a:srgbClr val="FF0000"/>
              </a:solidFill>
              <a:latin typeface="Trebuchet MS"/>
            </a:endParaRPr>
          </a:p>
          <a:p>
            <a:pPr marL="0" indent="0" algn="l" defTabSz="457200">
              <a:spcBef>
                <a:spcPts val="1000"/>
              </a:spcBef>
              <a:spcAft>
                <a:spcPts val="0"/>
              </a:spcAft>
              <a:buClr>
                <a:srgbClr val="90C226"/>
              </a:buClr>
              <a:buSzPct val="80000"/>
              <a:buNone/>
            </a:pPr>
            <a:r>
              <a:rPr lang="ru-RU" sz="2000" dirty="0" smtClean="0">
                <a:solidFill>
                  <a:schemeClr val="tx1">
                    <a:lumMod val="75000"/>
                  </a:schemeClr>
                </a:solidFill>
                <a:latin typeface="Trebuchet MS"/>
              </a:rPr>
              <a:t>Орган исполнительной власти в течении 9 месяцев со дня выполнения норм, требований и условий их выполнения направляет </a:t>
            </a:r>
            <a:r>
              <a:rPr lang="ru-RU" sz="2000" dirty="0" smtClean="0">
                <a:solidFill>
                  <a:schemeClr val="tx1">
                    <a:lumMod val="75000"/>
                  </a:schemeClr>
                </a:solidFill>
                <a:latin typeface="Trebuchet MS"/>
              </a:rPr>
              <a:t>документы в </a:t>
            </a:r>
            <a:r>
              <a:rPr lang="ru-RU" sz="2000" dirty="0" smtClean="0">
                <a:solidFill>
                  <a:schemeClr val="tx1">
                    <a:lumMod val="75000"/>
                  </a:schemeClr>
                </a:solidFill>
                <a:latin typeface="Trebuchet MS"/>
              </a:rPr>
              <a:t>Министерство спорта РФ.</a:t>
            </a:r>
          </a:p>
          <a:p>
            <a:pPr marL="0" indent="0" algn="l" defTabSz="457200">
              <a:spcBef>
                <a:spcPts val="1000"/>
              </a:spcBef>
              <a:spcAft>
                <a:spcPts val="0"/>
              </a:spcAft>
              <a:buClr>
                <a:srgbClr val="90C226"/>
              </a:buClr>
              <a:buSzPct val="80000"/>
              <a:buNone/>
            </a:pPr>
            <a:r>
              <a:rPr lang="ru-RU" sz="2000" dirty="0" smtClean="0">
                <a:solidFill>
                  <a:schemeClr val="tx1">
                    <a:lumMod val="75000"/>
                  </a:schemeClr>
                </a:solidFill>
                <a:latin typeface="Trebuchet MS"/>
              </a:rPr>
              <a:t>Все документы заверяются печатью </a:t>
            </a:r>
            <a:r>
              <a:rPr lang="ru-RU" sz="2000" u="sng" dirty="0" smtClean="0">
                <a:solidFill>
                  <a:schemeClr val="tx1">
                    <a:lumMod val="75000"/>
                  </a:schemeClr>
                </a:solidFill>
                <a:latin typeface="Trebuchet MS"/>
              </a:rPr>
              <a:t>аккредитованной федерации</a:t>
            </a:r>
            <a:r>
              <a:rPr lang="ru-RU" sz="2000" dirty="0" smtClean="0">
                <a:solidFill>
                  <a:schemeClr val="tx1">
                    <a:lumMod val="75000"/>
                  </a:schemeClr>
                </a:solidFill>
                <a:latin typeface="Trebuchet MS"/>
              </a:rPr>
              <a:t>.</a:t>
            </a:r>
          </a:p>
          <a:p>
            <a:pPr marL="0" indent="0" algn="ctr" defTabSz="457200">
              <a:spcBef>
                <a:spcPts val="1000"/>
              </a:spcBef>
              <a:spcAft>
                <a:spcPts val="0"/>
              </a:spcAft>
              <a:buClr>
                <a:srgbClr val="90C226"/>
              </a:buClr>
              <a:buSzPct val="80000"/>
              <a:buNone/>
            </a:pPr>
            <a:r>
              <a:rPr lang="ru-RU" sz="2000" b="1" i="0" dirty="0" smtClean="0">
                <a:solidFill>
                  <a:srgbClr val="7030A0"/>
                </a:solidFill>
                <a:latin typeface="Trebuchet MS"/>
              </a:rPr>
              <a:t>СПОРТИВНЫЕ ЗВАНИЯ ПРИСВАИВАЮТСЯ ПОЖИЗНЕННО!!!</a:t>
            </a:r>
            <a:endParaRPr lang="ru-RU" sz="2000" b="1" i="0" dirty="0">
              <a:solidFill>
                <a:srgbClr val="7030A0"/>
              </a:solidFill>
              <a:latin typeface="Trebuchet MS"/>
            </a:endParaRPr>
          </a:p>
        </p:txBody>
      </p:sp>
    </p:spTree>
    <p:extLst>
      <p:ext uri="{BB962C8B-B14F-4D97-AF65-F5344CB8AC3E}">
        <p14:creationId xmlns:p14="http://schemas.microsoft.com/office/powerpoint/2010/main" val="2004100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11159813" cy="803564"/>
          </a:xfrm>
        </p:spPr>
        <p:txBody>
          <a:bodyPr/>
          <a:lstStyle/>
          <a:p>
            <a:r>
              <a:rPr lang="ru-RU" dirty="0" smtClean="0">
                <a:solidFill>
                  <a:srgbClr val="002060"/>
                </a:solidFill>
              </a:rPr>
              <a:t>Основания для отказа в присвоении спорт. звания:</a:t>
            </a:r>
            <a:endParaRPr lang="ru-RU" dirty="0">
              <a:solidFill>
                <a:srgbClr val="002060"/>
              </a:solidFill>
            </a:endParaRPr>
          </a:p>
        </p:txBody>
      </p:sp>
      <p:sp>
        <p:nvSpPr>
          <p:cNvPr id="3" name="Объект 2"/>
          <p:cNvSpPr>
            <a:spLocks noGrp="1"/>
          </p:cNvSpPr>
          <p:nvPr>
            <p:ph idx="1"/>
          </p:nvPr>
        </p:nvSpPr>
        <p:spPr>
          <a:xfrm>
            <a:off x="677511" y="1421477"/>
            <a:ext cx="9563769" cy="5004261"/>
          </a:xfrm>
        </p:spPr>
        <p:txBody>
          <a:bodyPr>
            <a:normAutofit/>
          </a:bodyPr>
          <a:lstStyle/>
          <a:p>
            <a:r>
              <a:rPr lang="ru-RU" sz="2000" dirty="0" smtClean="0"/>
              <a:t>Обоснованный отказ в согласовании представления общероссийской спорт. федерацией;</a:t>
            </a:r>
          </a:p>
          <a:p>
            <a:r>
              <a:rPr lang="ru-RU" sz="2000" dirty="0" smtClean="0"/>
              <a:t>Несоответствие результата спортсмена, указанного в документах для присвоения, нормам, требованиям и условиям их выполнения;</a:t>
            </a:r>
          </a:p>
          <a:p>
            <a:r>
              <a:rPr lang="ru-RU" sz="2000" dirty="0" smtClean="0"/>
              <a:t>Спортивная дисквалификация спортсмена;</a:t>
            </a:r>
          </a:p>
          <a:p>
            <a:r>
              <a:rPr lang="ru-RU" sz="2000" dirty="0" smtClean="0">
                <a:solidFill>
                  <a:srgbClr val="C00000"/>
                </a:solidFill>
              </a:rPr>
              <a:t>Нарушение условий допуска к соревнованиям, установленного положениями (регламентами) о таких соревнованиях, утверждаемых их организаторами;</a:t>
            </a:r>
          </a:p>
          <a:p>
            <a:r>
              <a:rPr lang="ru-RU" sz="2000" dirty="0" smtClean="0"/>
              <a:t>Наличие решения соответствующей антидопинговой организации о нарушении спортсменом антидопинговых правил, принятого по результатам допинг-контроля, проведенного в рамках соревнований, на котором спортсмен выполнил норму, требования и условия их выполнения</a:t>
            </a:r>
            <a:endParaRPr lang="ru-RU" sz="2000" dirty="0"/>
          </a:p>
        </p:txBody>
      </p:sp>
    </p:spTree>
    <p:extLst>
      <p:ext uri="{BB962C8B-B14F-4D97-AF65-F5344CB8AC3E}">
        <p14:creationId xmlns:p14="http://schemas.microsoft.com/office/powerpoint/2010/main" val="3441187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Прямоугольник 2"/>
          <p:cNvSpPr>
            <a:spLocks noGrp="1" noChangeArrowheads="1"/>
          </p:cNvSpPr>
          <p:nvPr>
            <p:ph type="title"/>
          </p:nvPr>
        </p:nvSpPr>
        <p:spPr>
          <a:xfrm>
            <a:off x="677509" y="619991"/>
            <a:ext cx="10494795" cy="1320800"/>
          </a:xfrm>
        </p:spPr>
        <p:txBody>
          <a:bodyPr>
            <a:normAutofit/>
          </a:bodyPr>
          <a:lstStyle/>
          <a:p>
            <a:pPr algn="ctr" defTabSz="457200">
              <a:spcBef>
                <a:spcPts val="1"/>
              </a:spcBef>
              <a:buNone/>
            </a:pPr>
            <a:r>
              <a:rPr lang="ru-RU" sz="4000" b="0" i="0" dirty="0" smtClean="0">
                <a:solidFill>
                  <a:srgbClr val="0070C0"/>
                </a:solidFill>
                <a:latin typeface="Trebuchet MS"/>
                <a:ea typeface="+mj-ea"/>
                <a:cs typeface="+mj-cs"/>
              </a:rPr>
              <a:t>Порядок присвоения спортивных разрядов</a:t>
            </a:r>
            <a:endParaRPr lang="ru-RU" sz="4000" b="0" i="0" dirty="0">
              <a:solidFill>
                <a:srgbClr val="0070C0"/>
              </a:solidFill>
              <a:latin typeface="Trebuchet MS"/>
              <a:ea typeface="+mj-ea"/>
              <a:cs typeface="+mj-cs"/>
            </a:endParaRPr>
          </a:p>
        </p:txBody>
      </p:sp>
      <p:sp>
        <p:nvSpPr>
          <p:cNvPr id="104451" name="Прямоугольник 3"/>
          <p:cNvSpPr>
            <a:spLocks noGrp="1" noChangeArrowheads="1"/>
          </p:cNvSpPr>
          <p:nvPr>
            <p:ph idx="1"/>
          </p:nvPr>
        </p:nvSpPr>
        <p:spPr>
          <a:xfrm>
            <a:off x="677511" y="2160590"/>
            <a:ext cx="10735864" cy="3880773"/>
          </a:xfrm>
        </p:spPr>
        <p:txBody>
          <a:bodyPr>
            <a:normAutofit/>
          </a:bodyPr>
          <a:lstStyle/>
          <a:p>
            <a:pPr marL="342900" indent="-342900" algn="l" defTabSz="457200">
              <a:spcBef>
                <a:spcPts val="1000"/>
              </a:spcBef>
              <a:spcAft>
                <a:spcPts val="0"/>
              </a:spcAft>
              <a:buClr>
                <a:srgbClr val="90C226"/>
              </a:buClr>
              <a:buSzPct val="80000"/>
              <a:buFont typeface="Wingdings 3"/>
              <a:buChar char=""/>
            </a:pPr>
            <a:r>
              <a:rPr lang="ru-RU" sz="3600" b="1" i="0" u="sng" dirty="0" smtClean="0">
                <a:solidFill>
                  <a:srgbClr val="7030A0"/>
                </a:solidFill>
                <a:latin typeface="Trebuchet MS"/>
                <a:ea typeface="+mn-ea"/>
                <a:cs typeface="+mn-cs"/>
              </a:rPr>
              <a:t>КМС</a:t>
            </a:r>
            <a:r>
              <a:rPr lang="ru-RU" sz="3600" b="0" i="0" dirty="0" smtClean="0">
                <a:solidFill>
                  <a:srgbClr val="7030A0"/>
                </a:solidFill>
                <a:latin typeface="Trebuchet MS"/>
                <a:ea typeface="+mn-ea"/>
                <a:cs typeface="+mn-cs"/>
              </a:rPr>
              <a:t> присваивается сроком </a:t>
            </a:r>
            <a:r>
              <a:rPr lang="ru-RU" sz="3600" b="0" i="0" u="sng" dirty="0" smtClean="0">
                <a:solidFill>
                  <a:srgbClr val="7030A0"/>
                </a:solidFill>
                <a:latin typeface="Trebuchet MS"/>
                <a:ea typeface="+mn-ea"/>
                <a:cs typeface="+mn-cs"/>
              </a:rPr>
              <a:t>на 3 </a:t>
            </a:r>
            <a:r>
              <a:rPr lang="ru-RU" sz="3600" b="0" i="0" u="sng" dirty="0" smtClean="0">
                <a:solidFill>
                  <a:srgbClr val="7030A0"/>
                </a:solidFill>
                <a:latin typeface="Trebuchet MS"/>
                <a:ea typeface="+mn-ea"/>
                <a:cs typeface="+mn-cs"/>
              </a:rPr>
              <a:t>года               </a:t>
            </a:r>
            <a:r>
              <a:rPr lang="ru-RU" sz="2800" dirty="0" smtClean="0">
                <a:solidFill>
                  <a:srgbClr val="0070C0"/>
                </a:solidFill>
                <a:latin typeface="Trebuchet MS"/>
              </a:rPr>
              <a:t>(</a:t>
            </a:r>
            <a:r>
              <a:rPr lang="ru-RU" sz="2800" dirty="0" smtClean="0">
                <a:solidFill>
                  <a:srgbClr val="0070C0"/>
                </a:solidFill>
                <a:latin typeface="Trebuchet MS"/>
              </a:rPr>
              <a:t>с апреля 2017 года)</a:t>
            </a:r>
            <a:endParaRPr lang="ru-RU" sz="2800" dirty="0">
              <a:solidFill>
                <a:srgbClr val="0070C0"/>
              </a:solidFill>
              <a:latin typeface="Trebuchet MS"/>
            </a:endParaRPr>
          </a:p>
          <a:p>
            <a:pPr marL="342900" indent="-342900" algn="l" defTabSz="457200">
              <a:spcBef>
                <a:spcPts val="1000"/>
              </a:spcBef>
              <a:spcAft>
                <a:spcPts val="0"/>
              </a:spcAft>
              <a:buClr>
                <a:srgbClr val="90C226"/>
              </a:buClr>
              <a:buSzPct val="80000"/>
              <a:buFont typeface="Wingdings 3"/>
              <a:buChar char=""/>
            </a:pPr>
            <a:r>
              <a:rPr lang="en-US" sz="2800" b="1" i="0" u="sng" dirty="0" smtClean="0">
                <a:solidFill>
                  <a:srgbClr val="7030A0"/>
                </a:solidFill>
                <a:latin typeface="Trebuchet MS"/>
                <a:ea typeface="+mn-ea"/>
                <a:cs typeface="+mn-cs"/>
              </a:rPr>
              <a:t>I</a:t>
            </a:r>
            <a:r>
              <a:rPr lang="ru-RU" sz="2800" b="1" i="0" u="sng" dirty="0" smtClean="0">
                <a:solidFill>
                  <a:srgbClr val="7030A0"/>
                </a:solidFill>
                <a:latin typeface="Trebuchet MS"/>
                <a:ea typeface="+mn-ea"/>
                <a:cs typeface="+mn-cs"/>
              </a:rPr>
              <a:t> спортивный разряд </a:t>
            </a:r>
            <a:r>
              <a:rPr lang="ru-RU" sz="2800" b="0" i="0" dirty="0" smtClean="0">
                <a:solidFill>
                  <a:srgbClr val="7030A0"/>
                </a:solidFill>
                <a:latin typeface="Trebuchet MS"/>
                <a:ea typeface="+mn-ea"/>
                <a:cs typeface="+mn-cs"/>
              </a:rPr>
              <a:t>присваивается </a:t>
            </a:r>
            <a:r>
              <a:rPr lang="ru-RU" sz="2800" b="0" i="0" dirty="0" smtClean="0">
                <a:solidFill>
                  <a:srgbClr val="7030A0"/>
                </a:solidFill>
                <a:latin typeface="Trebuchet MS"/>
                <a:ea typeface="+mn-ea"/>
                <a:cs typeface="+mn-cs"/>
              </a:rPr>
              <a:t>сроком  </a:t>
            </a:r>
            <a:r>
              <a:rPr lang="ru-RU" sz="2800" b="1" i="0" u="sng" dirty="0" smtClean="0">
                <a:solidFill>
                  <a:srgbClr val="7030A0"/>
                </a:solidFill>
                <a:latin typeface="Trebuchet MS"/>
                <a:ea typeface="+mn-ea"/>
                <a:cs typeface="+mn-cs"/>
              </a:rPr>
              <a:t>на 2 </a:t>
            </a:r>
            <a:r>
              <a:rPr lang="ru-RU" sz="2800" b="1" i="0" u="sng" dirty="0" smtClean="0">
                <a:solidFill>
                  <a:srgbClr val="7030A0"/>
                </a:solidFill>
                <a:latin typeface="Trebuchet MS"/>
                <a:ea typeface="+mn-ea"/>
                <a:cs typeface="+mn-cs"/>
              </a:rPr>
              <a:t>года </a:t>
            </a:r>
          </a:p>
          <a:p>
            <a:pPr marL="342900" indent="-342900" algn="l" defTabSz="457200">
              <a:spcBef>
                <a:spcPts val="1000"/>
              </a:spcBef>
              <a:spcAft>
                <a:spcPts val="0"/>
              </a:spcAft>
              <a:buClr>
                <a:srgbClr val="90C226"/>
              </a:buClr>
              <a:buSzPct val="80000"/>
              <a:buFont typeface="Wingdings 3"/>
              <a:buChar char=""/>
            </a:pPr>
            <a:endParaRPr lang="ru-RU" sz="2800" b="1" u="sng" dirty="0">
              <a:solidFill>
                <a:srgbClr val="7030A0"/>
              </a:solidFill>
              <a:latin typeface="Trebuchet MS"/>
            </a:endParaRPr>
          </a:p>
          <a:p>
            <a:pPr marL="0" indent="0" algn="l" defTabSz="457200">
              <a:spcBef>
                <a:spcPts val="1000"/>
              </a:spcBef>
              <a:spcAft>
                <a:spcPts val="0"/>
              </a:spcAft>
              <a:buClr>
                <a:srgbClr val="90C226"/>
              </a:buClr>
              <a:buSzPct val="80000"/>
              <a:buNone/>
            </a:pPr>
            <a:r>
              <a:rPr lang="ru-RU" sz="4400" b="1" dirty="0" smtClean="0">
                <a:solidFill>
                  <a:srgbClr val="7030A0"/>
                </a:solidFill>
                <a:latin typeface="Trebuchet MS"/>
              </a:rPr>
              <a:t>Органами </a:t>
            </a:r>
            <a:r>
              <a:rPr lang="ru-RU" sz="4400" b="1" dirty="0" smtClean="0">
                <a:solidFill>
                  <a:srgbClr val="7030A0"/>
                </a:solidFill>
                <a:latin typeface="Trebuchet MS"/>
              </a:rPr>
              <a:t>исполнительной власти</a:t>
            </a:r>
            <a:endParaRPr lang="ru-RU" sz="4400" b="1" i="0" dirty="0" smtClean="0">
              <a:solidFill>
                <a:srgbClr val="7030A0"/>
              </a:solidFill>
              <a:latin typeface="Trebuchet MS"/>
            </a:endParaRPr>
          </a:p>
        </p:txBody>
      </p:sp>
    </p:spTree>
    <p:extLst>
      <p:ext uri="{BB962C8B-B14F-4D97-AF65-F5344CB8AC3E}">
        <p14:creationId xmlns:p14="http://schemas.microsoft.com/office/powerpoint/2010/main" val="20946262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Прямоугольник 2"/>
          <p:cNvSpPr>
            <a:spLocks noGrp="1" noChangeArrowheads="1"/>
          </p:cNvSpPr>
          <p:nvPr>
            <p:ph type="title"/>
          </p:nvPr>
        </p:nvSpPr>
        <p:spPr>
          <a:xfrm>
            <a:off x="459301" y="0"/>
            <a:ext cx="10804444" cy="6764482"/>
          </a:xfrm>
        </p:spPr>
        <p:txBody>
          <a:bodyPr>
            <a:normAutofit/>
          </a:bodyPr>
          <a:lstStyle/>
          <a:p>
            <a:pPr algn="l" defTabSz="457200">
              <a:spcBef>
                <a:spcPts val="1"/>
              </a:spcBef>
              <a:buNone/>
            </a:pPr>
            <a:r>
              <a:rPr lang="ru-RU" sz="4400" b="0" i="0" dirty="0" smtClean="0">
                <a:solidFill>
                  <a:srgbClr val="7030A0"/>
                </a:solidFill>
                <a:latin typeface="Trebuchet MS"/>
                <a:ea typeface="+mj-ea"/>
                <a:cs typeface="+mj-cs"/>
              </a:rPr>
              <a:t>Спортивные разряды </a:t>
            </a:r>
            <a:r>
              <a:rPr lang="en-US" sz="4400" b="0" i="0" dirty="0" smtClean="0">
                <a:solidFill>
                  <a:srgbClr val="7030A0"/>
                </a:solidFill>
                <a:latin typeface="Trebuchet MS"/>
                <a:ea typeface="+mj-ea"/>
                <a:cs typeface="+mj-cs"/>
              </a:rPr>
              <a:t>II </a:t>
            </a:r>
            <a:r>
              <a:rPr lang="ru-RU" sz="4400" b="0" i="0" dirty="0" smtClean="0">
                <a:solidFill>
                  <a:srgbClr val="7030A0"/>
                </a:solidFill>
                <a:latin typeface="Trebuchet MS"/>
                <a:ea typeface="+mj-ea"/>
                <a:cs typeface="+mj-cs"/>
              </a:rPr>
              <a:t>и </a:t>
            </a:r>
            <a:r>
              <a:rPr lang="en-US" sz="4400" b="0" i="0" dirty="0" smtClean="0">
                <a:solidFill>
                  <a:srgbClr val="7030A0"/>
                </a:solidFill>
                <a:latin typeface="Trebuchet MS"/>
                <a:ea typeface="+mj-ea"/>
                <a:cs typeface="+mj-cs"/>
              </a:rPr>
              <a:t>III</a:t>
            </a:r>
            <a:r>
              <a:rPr lang="ru-RU" sz="4400" b="0" i="0" dirty="0" smtClean="0">
                <a:solidFill>
                  <a:srgbClr val="7030A0"/>
                </a:solidFill>
                <a:latin typeface="Trebuchet MS"/>
                <a:ea typeface="+mj-ea"/>
                <a:cs typeface="+mj-cs"/>
              </a:rPr>
              <a:t/>
            </a:r>
            <a:br>
              <a:rPr lang="ru-RU" sz="4400" b="0" i="0" dirty="0" smtClean="0">
                <a:solidFill>
                  <a:srgbClr val="7030A0"/>
                </a:solidFill>
                <a:latin typeface="Trebuchet MS"/>
                <a:ea typeface="+mj-ea"/>
                <a:cs typeface="+mj-cs"/>
              </a:rPr>
            </a:br>
            <a:r>
              <a:rPr lang="ru-RU" sz="4400" b="0" i="0" dirty="0" smtClean="0">
                <a:solidFill>
                  <a:srgbClr val="7030A0"/>
                </a:solidFill>
                <a:latin typeface="Trebuchet MS"/>
                <a:ea typeface="+mj-ea"/>
                <a:cs typeface="+mj-cs"/>
              </a:rPr>
              <a:t/>
            </a:r>
            <a:br>
              <a:rPr lang="ru-RU" sz="4400" b="0" i="0" dirty="0" smtClean="0">
                <a:solidFill>
                  <a:srgbClr val="7030A0"/>
                </a:solidFill>
                <a:latin typeface="Trebuchet MS"/>
                <a:ea typeface="+mj-ea"/>
                <a:cs typeface="+mj-cs"/>
              </a:rPr>
            </a:br>
            <a:r>
              <a:rPr lang="ru-RU" sz="4000" dirty="0" smtClean="0">
                <a:solidFill>
                  <a:schemeClr val="tx1"/>
                </a:solidFill>
                <a:latin typeface="Trebuchet MS"/>
              </a:rPr>
              <a:t>присваиваются органами местного самоуправления муниципальных районов и городских округов</a:t>
            </a:r>
            <a:br>
              <a:rPr lang="ru-RU" sz="4000" dirty="0" smtClean="0">
                <a:solidFill>
                  <a:schemeClr val="tx1"/>
                </a:solidFill>
                <a:latin typeface="Trebuchet MS"/>
              </a:rPr>
            </a:br>
            <a:r>
              <a:rPr lang="ru-RU" sz="4000" b="1" u="sng" dirty="0" smtClean="0">
                <a:solidFill>
                  <a:srgbClr val="7030A0"/>
                </a:solidFill>
                <a:latin typeface="Trebuchet MS"/>
              </a:rPr>
              <a:t>сроком на 2 года</a:t>
            </a:r>
            <a:br>
              <a:rPr lang="ru-RU" sz="4000" b="1" u="sng" dirty="0" smtClean="0">
                <a:solidFill>
                  <a:srgbClr val="7030A0"/>
                </a:solidFill>
                <a:latin typeface="Trebuchet MS"/>
              </a:rPr>
            </a:br>
            <a:r>
              <a:rPr lang="ru-RU" sz="4000" b="1" u="sng" dirty="0">
                <a:solidFill>
                  <a:srgbClr val="7030A0"/>
                </a:solidFill>
                <a:latin typeface="Trebuchet MS"/>
              </a:rPr>
              <a:t/>
            </a:r>
            <a:br>
              <a:rPr lang="ru-RU" sz="4000" b="1" u="sng" dirty="0">
                <a:solidFill>
                  <a:srgbClr val="7030A0"/>
                </a:solidFill>
                <a:latin typeface="Trebuchet MS"/>
              </a:rPr>
            </a:br>
            <a:r>
              <a:rPr lang="ru-RU" sz="2400" b="1" dirty="0" smtClean="0">
                <a:solidFill>
                  <a:srgbClr val="7030A0"/>
                </a:solidFill>
                <a:latin typeface="Trebuchet MS"/>
              </a:rPr>
              <a:t>по представлению руководителя региональной или местной спорт. Федерации, заверенному печатью (при наличии</a:t>
            </a:r>
            <a:r>
              <a:rPr lang="ru-RU" sz="2400" b="1" dirty="0" smtClean="0">
                <a:solidFill>
                  <a:srgbClr val="7030A0"/>
                </a:solidFill>
                <a:latin typeface="Trebuchet MS"/>
              </a:rPr>
              <a:t>) и подписью должностного лица по месту их территориальной сферы деятельности</a:t>
            </a:r>
            <a:endParaRPr lang="ru-RU" sz="4000" b="1" i="0" dirty="0">
              <a:solidFill>
                <a:srgbClr val="7030A0"/>
              </a:solidFill>
              <a:latin typeface="Trebuchet MS"/>
            </a:endParaRPr>
          </a:p>
        </p:txBody>
      </p:sp>
      <p:sp>
        <p:nvSpPr>
          <p:cNvPr id="105475" name="Прямоугольник 3"/>
          <p:cNvSpPr>
            <a:spLocks noGrp="1" noChangeArrowheads="1"/>
          </p:cNvSpPr>
          <p:nvPr>
            <p:ph idx="1"/>
          </p:nvPr>
        </p:nvSpPr>
        <p:spPr>
          <a:xfrm flipH="1" flipV="1">
            <a:off x="9276418" y="4810991"/>
            <a:ext cx="45719" cy="103909"/>
          </a:xfrm>
        </p:spPr>
        <p:txBody>
          <a:bodyPr>
            <a:normAutofit fontScale="25000" lnSpcReduction="20000"/>
          </a:bodyPr>
          <a:lstStyle/>
          <a:p>
            <a:pPr marL="342900" indent="-342900" algn="l" defTabSz="457200">
              <a:spcBef>
                <a:spcPts val="1000"/>
              </a:spcBef>
              <a:spcAft>
                <a:spcPts val="0"/>
              </a:spcAft>
              <a:buClr>
                <a:srgbClr val="90C226"/>
              </a:buClr>
              <a:buSzPct val="80000"/>
              <a:buFont typeface="Wingdings 3"/>
              <a:buChar char=""/>
            </a:pPr>
            <a:endParaRPr lang="ru-RU" sz="1800" b="0" i="0" dirty="0">
              <a:solidFill>
                <a:schemeClr val="tx1">
                  <a:lumMod val="75000"/>
                </a:schemeClr>
              </a:solidFill>
              <a:latin typeface="Trebuchet MS"/>
              <a:ea typeface="+mn-ea"/>
              <a:cs typeface="+mn-cs"/>
            </a:endParaRPr>
          </a:p>
        </p:txBody>
      </p:sp>
    </p:spTree>
    <p:extLst>
      <p:ext uri="{BB962C8B-B14F-4D97-AF65-F5344CB8AC3E}">
        <p14:creationId xmlns:p14="http://schemas.microsoft.com/office/powerpoint/2010/main" val="1128892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Прямоугольник 2"/>
          <p:cNvSpPr>
            <a:spLocks noGrp="1" noChangeArrowheads="1"/>
          </p:cNvSpPr>
          <p:nvPr>
            <p:ph type="title"/>
          </p:nvPr>
        </p:nvSpPr>
        <p:spPr>
          <a:xfrm>
            <a:off x="542428" y="349828"/>
            <a:ext cx="9881732" cy="1320800"/>
          </a:xfrm>
        </p:spPr>
        <p:txBody>
          <a:bodyPr>
            <a:normAutofit fontScale="90000"/>
          </a:bodyPr>
          <a:lstStyle/>
          <a:p>
            <a:pPr algn="ctr" defTabSz="457200">
              <a:spcBef>
                <a:spcPts val="1"/>
              </a:spcBef>
              <a:buNone/>
            </a:pPr>
            <a:r>
              <a:rPr lang="ru-RU" sz="3600" b="0" i="0" dirty="0" smtClean="0">
                <a:solidFill>
                  <a:srgbClr val="90C226"/>
                </a:solidFill>
                <a:latin typeface="Trebuchet MS"/>
                <a:ea typeface="+mj-ea"/>
                <a:cs typeface="+mj-cs"/>
              </a:rPr>
              <a:t> </a:t>
            </a:r>
            <a:r>
              <a:rPr lang="ru-RU" sz="4400" b="0" i="0" dirty="0" smtClean="0">
                <a:solidFill>
                  <a:srgbClr val="7030A0"/>
                </a:solidFill>
                <a:latin typeface="Trebuchet MS"/>
              </a:rPr>
              <a:t>Спортивные разряды </a:t>
            </a:r>
            <a:r>
              <a:rPr lang="en-US" sz="4400" b="0" i="0" dirty="0" smtClean="0">
                <a:solidFill>
                  <a:srgbClr val="7030A0"/>
                </a:solidFill>
                <a:latin typeface="Trebuchet MS"/>
              </a:rPr>
              <a:t>I </a:t>
            </a:r>
            <a:r>
              <a:rPr lang="ru-RU" sz="4400" b="0" i="0" dirty="0" smtClean="0">
                <a:solidFill>
                  <a:srgbClr val="7030A0"/>
                </a:solidFill>
                <a:latin typeface="Trebuchet MS"/>
              </a:rPr>
              <a:t>юношеский,</a:t>
            </a:r>
            <a:br>
              <a:rPr lang="ru-RU" sz="4400" b="0" i="0" dirty="0" smtClean="0">
                <a:solidFill>
                  <a:srgbClr val="7030A0"/>
                </a:solidFill>
                <a:latin typeface="Trebuchet MS"/>
              </a:rPr>
            </a:br>
            <a:r>
              <a:rPr lang="en-US" sz="4400" b="0" i="0" dirty="0" smtClean="0">
                <a:solidFill>
                  <a:srgbClr val="7030A0"/>
                </a:solidFill>
                <a:latin typeface="Trebuchet MS"/>
              </a:rPr>
              <a:t>II </a:t>
            </a:r>
            <a:r>
              <a:rPr lang="ru-RU" sz="4400" dirty="0" smtClean="0">
                <a:solidFill>
                  <a:srgbClr val="7030A0"/>
                </a:solidFill>
                <a:latin typeface="Trebuchet MS"/>
              </a:rPr>
              <a:t>юношеский, </a:t>
            </a:r>
            <a:r>
              <a:rPr lang="en-US" sz="4400" b="0" i="0" dirty="0" smtClean="0">
                <a:solidFill>
                  <a:srgbClr val="7030A0"/>
                </a:solidFill>
                <a:latin typeface="Trebuchet MS"/>
              </a:rPr>
              <a:t>III </a:t>
            </a:r>
            <a:r>
              <a:rPr lang="ru-RU" sz="4400" b="0" i="0" dirty="0" smtClean="0">
                <a:solidFill>
                  <a:srgbClr val="7030A0"/>
                </a:solidFill>
                <a:latin typeface="Trebuchet MS"/>
              </a:rPr>
              <a:t>юношеский</a:t>
            </a:r>
            <a:endParaRPr lang="ru-RU" sz="4400" b="0" i="0" dirty="0">
              <a:solidFill>
                <a:srgbClr val="7030A0"/>
              </a:solidFill>
              <a:latin typeface="Trebuchet MS"/>
            </a:endParaRPr>
          </a:p>
        </p:txBody>
      </p:sp>
      <p:sp>
        <p:nvSpPr>
          <p:cNvPr id="106499" name="Прямоугольник 3"/>
          <p:cNvSpPr>
            <a:spLocks noGrp="1" noChangeArrowheads="1"/>
          </p:cNvSpPr>
          <p:nvPr>
            <p:ph idx="1"/>
          </p:nvPr>
        </p:nvSpPr>
        <p:spPr>
          <a:xfrm>
            <a:off x="677511" y="1803862"/>
            <a:ext cx="10860554" cy="4947812"/>
          </a:xfrm>
        </p:spPr>
        <p:txBody>
          <a:bodyPr>
            <a:normAutofit fontScale="92500"/>
          </a:bodyPr>
          <a:lstStyle/>
          <a:p>
            <a:pPr marL="342900" indent="-342900" algn="just" defTabSz="457200">
              <a:spcBef>
                <a:spcPts val="1000"/>
              </a:spcBef>
              <a:spcAft>
                <a:spcPts val="0"/>
              </a:spcAft>
              <a:buClr>
                <a:srgbClr val="90C226"/>
              </a:buClr>
              <a:buSzPct val="80000"/>
              <a:buFont typeface="Wingdings 3"/>
              <a:buChar char=""/>
            </a:pPr>
            <a:r>
              <a:rPr lang="ru-RU" sz="2800" b="0" i="0" dirty="0" smtClean="0">
                <a:solidFill>
                  <a:schemeClr val="tx1"/>
                </a:solidFill>
                <a:latin typeface="Trebuchet MS"/>
                <a:ea typeface="+mn-ea"/>
                <a:cs typeface="+mn-cs"/>
              </a:rPr>
              <a:t>Присваиваются сроком </a:t>
            </a:r>
            <a:r>
              <a:rPr lang="ru-RU" sz="2800" b="1" i="0" u="sng" dirty="0" smtClean="0">
                <a:solidFill>
                  <a:srgbClr val="7030A0"/>
                </a:solidFill>
                <a:latin typeface="Trebuchet MS"/>
                <a:ea typeface="+mn-ea"/>
                <a:cs typeface="+mn-cs"/>
              </a:rPr>
              <a:t>на 2 года </a:t>
            </a:r>
            <a:r>
              <a:rPr lang="ru-RU" sz="2800" b="0" i="1" dirty="0" smtClean="0">
                <a:solidFill>
                  <a:schemeClr val="tx1"/>
                </a:solidFill>
                <a:latin typeface="Trebuchet MS"/>
                <a:ea typeface="+mn-ea"/>
                <a:cs typeface="+mn-cs"/>
              </a:rPr>
              <a:t>физкультурно-спортивными организациями</a:t>
            </a:r>
            <a:r>
              <a:rPr lang="ru-RU" sz="2800" b="0" i="0" dirty="0" smtClean="0">
                <a:solidFill>
                  <a:schemeClr val="tx1"/>
                </a:solidFill>
                <a:latin typeface="Trebuchet MS"/>
                <a:ea typeface="+mn-ea"/>
                <a:cs typeface="+mn-cs"/>
              </a:rPr>
              <a:t>, осуществляющими спортивную подготовку или </a:t>
            </a:r>
            <a:r>
              <a:rPr lang="ru-RU" sz="2800" b="0" i="1" dirty="0" smtClean="0">
                <a:solidFill>
                  <a:schemeClr val="tx1"/>
                </a:solidFill>
                <a:latin typeface="Trebuchet MS"/>
                <a:ea typeface="+mn-ea"/>
                <a:cs typeface="+mn-cs"/>
              </a:rPr>
              <a:t>образовательными организациями  </a:t>
            </a:r>
            <a:r>
              <a:rPr lang="ru-RU" sz="2800" b="0" i="0" dirty="0" smtClean="0">
                <a:solidFill>
                  <a:schemeClr val="tx1"/>
                </a:solidFill>
                <a:latin typeface="Trebuchet MS"/>
                <a:ea typeface="+mn-ea"/>
                <a:cs typeface="+mn-cs"/>
              </a:rPr>
              <a:t>по представлению тренера-преподавателя, руководителем физвоспитания, педагогом доп. </a:t>
            </a:r>
            <a:r>
              <a:rPr lang="ru-RU" sz="2800" b="0" i="0" dirty="0" smtClean="0">
                <a:solidFill>
                  <a:schemeClr val="tx1"/>
                </a:solidFill>
                <a:latin typeface="Trebuchet MS"/>
                <a:ea typeface="+mn-ea"/>
                <a:cs typeface="+mn-cs"/>
              </a:rPr>
              <a:t>образования, или по обращению спортсмена или его законного представителя</a:t>
            </a:r>
          </a:p>
          <a:p>
            <a:pPr marL="0" indent="0" algn="just" defTabSz="457200">
              <a:spcBef>
                <a:spcPts val="1000"/>
              </a:spcBef>
              <a:spcAft>
                <a:spcPts val="0"/>
              </a:spcAft>
              <a:buClr>
                <a:srgbClr val="90C226"/>
              </a:buClr>
              <a:buSzPct val="80000"/>
              <a:buNone/>
            </a:pPr>
            <a:r>
              <a:rPr lang="ru-RU" sz="2800" dirty="0" smtClean="0">
                <a:solidFill>
                  <a:srgbClr val="0070C0"/>
                </a:solidFill>
                <a:latin typeface="Trebuchet MS"/>
              </a:rPr>
              <a:t>Юношеские спорт. разряды присваиваются до 18 лет. </a:t>
            </a:r>
          </a:p>
          <a:p>
            <a:pPr marL="0" indent="0" algn="just" defTabSz="457200">
              <a:spcBef>
                <a:spcPts val="1000"/>
              </a:spcBef>
              <a:spcAft>
                <a:spcPts val="0"/>
              </a:spcAft>
              <a:buClr>
                <a:srgbClr val="90C226"/>
              </a:buClr>
              <a:buSzPct val="80000"/>
              <a:buNone/>
            </a:pPr>
            <a:r>
              <a:rPr lang="ru-RU" sz="2800" dirty="0" smtClean="0">
                <a:solidFill>
                  <a:srgbClr val="0070C0"/>
                </a:solidFill>
                <a:latin typeface="Trebuchet MS"/>
              </a:rPr>
              <a:t>Срок действия </a:t>
            </a:r>
            <a:r>
              <a:rPr lang="ru-RU" sz="2800" dirty="0" err="1" smtClean="0">
                <a:solidFill>
                  <a:srgbClr val="0070C0"/>
                </a:solidFill>
                <a:latin typeface="Trebuchet MS"/>
              </a:rPr>
              <a:t>юношеск</a:t>
            </a:r>
            <a:r>
              <a:rPr lang="ru-RU" sz="2800" dirty="0" smtClean="0">
                <a:solidFill>
                  <a:srgbClr val="0070C0"/>
                </a:solidFill>
                <a:latin typeface="Trebuchet MS"/>
              </a:rPr>
              <a:t>. разрядов истекает по достижении 18 лет.</a:t>
            </a:r>
            <a:endParaRPr lang="ru-RU" sz="2800" b="0" i="0" dirty="0" smtClean="0">
              <a:solidFill>
                <a:srgbClr val="0070C0"/>
              </a:solidFill>
              <a:latin typeface="Trebuchet MS"/>
            </a:endParaRPr>
          </a:p>
          <a:p>
            <a:pPr marL="0" indent="0" algn="ctr">
              <a:buClr>
                <a:srgbClr val="90C226"/>
              </a:buClr>
              <a:buNone/>
            </a:pPr>
            <a:r>
              <a:rPr lang="ru-RU" sz="2800" b="0" i="0" dirty="0" smtClean="0">
                <a:solidFill>
                  <a:srgbClr val="7030A0"/>
                </a:solidFill>
                <a:latin typeface="Trebuchet MS"/>
                <a:ea typeface="+mn-ea"/>
                <a:cs typeface="+mn-cs"/>
              </a:rPr>
              <a:t>Результат </a:t>
            </a:r>
            <a:r>
              <a:rPr lang="ru-RU" sz="2800" dirty="0">
                <a:solidFill>
                  <a:srgbClr val="7030A0"/>
                </a:solidFill>
              </a:rPr>
              <a:t>для выполнения спортивных разрядов </a:t>
            </a:r>
            <a:endParaRPr lang="ru-RU" sz="2800" dirty="0" smtClean="0">
              <a:solidFill>
                <a:srgbClr val="7030A0"/>
              </a:solidFill>
            </a:endParaRPr>
          </a:p>
          <a:p>
            <a:pPr marL="0" indent="0" algn="ctr">
              <a:buClr>
                <a:srgbClr val="90C226"/>
              </a:buClr>
              <a:buNone/>
            </a:pPr>
            <a:r>
              <a:rPr lang="ru-RU" sz="2800" u="sng" dirty="0" smtClean="0">
                <a:solidFill>
                  <a:srgbClr val="7030A0"/>
                </a:solidFill>
              </a:rPr>
              <a:t>действителен </a:t>
            </a:r>
            <a:r>
              <a:rPr lang="ru-RU" sz="2800" b="0" i="0" u="sng" dirty="0" smtClean="0">
                <a:solidFill>
                  <a:srgbClr val="7030A0"/>
                </a:solidFill>
                <a:latin typeface="Trebuchet MS"/>
              </a:rPr>
              <a:t>4 месяца</a:t>
            </a:r>
            <a:r>
              <a:rPr lang="ru-RU" sz="2800" b="0" i="0" dirty="0" smtClean="0">
                <a:solidFill>
                  <a:srgbClr val="7030A0"/>
                </a:solidFill>
                <a:latin typeface="Trebuchet MS"/>
                <a:ea typeface="+mn-ea"/>
                <a:cs typeface="+mn-cs"/>
              </a:rPr>
              <a:t>.</a:t>
            </a:r>
          </a:p>
          <a:p>
            <a:pPr marL="0" indent="0" algn="l" defTabSz="457200">
              <a:spcBef>
                <a:spcPts val="1000"/>
              </a:spcBef>
              <a:spcAft>
                <a:spcPts val="0"/>
              </a:spcAft>
              <a:buClr>
                <a:srgbClr val="90C226"/>
              </a:buClr>
              <a:buSzPct val="80000"/>
              <a:buNone/>
            </a:pPr>
            <a:endParaRPr lang="ru-RU" sz="2800" b="0" i="0" dirty="0">
              <a:solidFill>
                <a:schemeClr val="tx1"/>
              </a:solidFill>
              <a:latin typeface="Trebuchet MS"/>
              <a:ea typeface="+mn-ea"/>
              <a:cs typeface="+mn-cs"/>
            </a:endParaRPr>
          </a:p>
        </p:txBody>
      </p:sp>
    </p:spTree>
    <p:extLst>
      <p:ext uri="{BB962C8B-B14F-4D97-AF65-F5344CB8AC3E}">
        <p14:creationId xmlns:p14="http://schemas.microsoft.com/office/powerpoint/2010/main" val="607905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10911977" cy="889591"/>
          </a:xfrm>
        </p:spPr>
        <p:txBody>
          <a:bodyPr/>
          <a:lstStyle/>
          <a:p>
            <a:r>
              <a:rPr lang="ru-RU" dirty="0" smtClean="0">
                <a:solidFill>
                  <a:srgbClr val="7030A0"/>
                </a:solidFill>
              </a:rPr>
              <a:t>Документы для присвоения спортивного разряда:</a:t>
            </a:r>
            <a:endParaRPr lang="ru-RU" dirty="0">
              <a:solidFill>
                <a:srgbClr val="7030A0"/>
              </a:solidFill>
            </a:endParaRPr>
          </a:p>
        </p:txBody>
      </p:sp>
      <p:sp>
        <p:nvSpPr>
          <p:cNvPr id="3" name="Объект 2"/>
          <p:cNvSpPr>
            <a:spLocks noGrp="1"/>
          </p:cNvSpPr>
          <p:nvPr>
            <p:ph idx="1"/>
          </p:nvPr>
        </p:nvSpPr>
        <p:spPr>
          <a:xfrm>
            <a:off x="677510" y="1499191"/>
            <a:ext cx="10911977" cy="5126053"/>
          </a:xfrm>
        </p:spPr>
        <p:txBody>
          <a:bodyPr>
            <a:normAutofit fontScale="92500" lnSpcReduction="10000"/>
          </a:bodyPr>
          <a:lstStyle/>
          <a:p>
            <a:r>
              <a:rPr lang="ru-RU" sz="2800" dirty="0" smtClean="0">
                <a:solidFill>
                  <a:srgbClr val="FF0000"/>
                </a:solidFill>
              </a:rPr>
              <a:t>Копия протокола (подпись гл. судьи)</a:t>
            </a:r>
          </a:p>
          <a:p>
            <a:r>
              <a:rPr lang="ru-RU" sz="2800" dirty="0" smtClean="0">
                <a:solidFill>
                  <a:srgbClr val="FF0000"/>
                </a:solidFill>
              </a:rPr>
              <a:t>Копия справки о составе и квалификации судейской коллегии </a:t>
            </a:r>
            <a:r>
              <a:rPr lang="ru-RU" sz="2800" dirty="0" smtClean="0">
                <a:solidFill>
                  <a:srgbClr val="FF0000"/>
                </a:solidFill>
              </a:rPr>
              <a:t>(подписанная </a:t>
            </a:r>
            <a:r>
              <a:rPr lang="ru-RU" sz="2800" dirty="0" smtClean="0">
                <a:solidFill>
                  <a:srgbClr val="FF0000"/>
                </a:solidFill>
              </a:rPr>
              <a:t>гл. </a:t>
            </a:r>
            <a:r>
              <a:rPr lang="ru-RU" sz="2800" dirty="0" smtClean="0">
                <a:solidFill>
                  <a:srgbClr val="FF0000"/>
                </a:solidFill>
              </a:rPr>
              <a:t>судьей и лицом, уполномоченным организацией, проводящей соревнования)</a:t>
            </a:r>
            <a:endParaRPr lang="ru-RU" sz="2800" dirty="0" smtClean="0">
              <a:solidFill>
                <a:srgbClr val="FF0000"/>
              </a:solidFill>
            </a:endParaRPr>
          </a:p>
          <a:p>
            <a:r>
              <a:rPr lang="ru-RU" sz="2800" dirty="0" smtClean="0">
                <a:solidFill>
                  <a:srgbClr val="FF0000"/>
                </a:solidFill>
              </a:rPr>
              <a:t>Копия паспорта 2 и 3 </a:t>
            </a:r>
            <a:r>
              <a:rPr lang="ru-RU" sz="2800" dirty="0" smtClean="0">
                <a:solidFill>
                  <a:srgbClr val="FF0000"/>
                </a:solidFill>
              </a:rPr>
              <a:t>страниц (</a:t>
            </a:r>
            <a:r>
              <a:rPr lang="ru-RU" sz="2800" dirty="0" err="1" smtClean="0">
                <a:solidFill>
                  <a:srgbClr val="FF0000"/>
                </a:solidFill>
              </a:rPr>
              <a:t>св</a:t>
            </a:r>
            <a:r>
              <a:rPr lang="ru-RU" sz="2800" dirty="0" smtClean="0">
                <a:solidFill>
                  <a:srgbClr val="FF0000"/>
                </a:solidFill>
              </a:rPr>
              <a:t>-во о рождении)</a:t>
            </a:r>
            <a:endParaRPr lang="ru-RU" sz="2800" dirty="0" smtClean="0">
              <a:solidFill>
                <a:srgbClr val="FF0000"/>
              </a:solidFill>
            </a:endParaRPr>
          </a:p>
          <a:p>
            <a:r>
              <a:rPr lang="ru-RU" sz="2800" dirty="0" smtClean="0">
                <a:solidFill>
                  <a:srgbClr val="FF0000"/>
                </a:solidFill>
              </a:rPr>
              <a:t>Представление на спортсмена</a:t>
            </a:r>
          </a:p>
          <a:p>
            <a:r>
              <a:rPr lang="ru-RU" sz="2800" dirty="0">
                <a:solidFill>
                  <a:srgbClr val="FF0000"/>
                </a:solidFill>
              </a:rPr>
              <a:t>Копия документа (справка, протокол) подписанного главным судьей, содержащего сведения о количестве стран (для межд. сор-й) или субъектов РФ (для всероссийских и межрегиональных сор-й), принявших участие в соревновании.</a:t>
            </a:r>
          </a:p>
          <a:p>
            <a:r>
              <a:rPr lang="ru-RU" sz="2800" dirty="0" smtClean="0">
                <a:solidFill>
                  <a:srgbClr val="FF0000"/>
                </a:solidFill>
              </a:rPr>
              <a:t>Ходатайство краевой федерации по виду спорта, заверенное печатью</a:t>
            </a:r>
            <a:endParaRPr lang="ru-RU" sz="2800" dirty="0">
              <a:solidFill>
                <a:srgbClr val="FF0000"/>
              </a:solidFill>
            </a:endParaRPr>
          </a:p>
        </p:txBody>
      </p:sp>
    </p:spTree>
    <p:extLst>
      <p:ext uri="{BB962C8B-B14F-4D97-AF65-F5344CB8AC3E}">
        <p14:creationId xmlns:p14="http://schemas.microsoft.com/office/powerpoint/2010/main" val="2316005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116957"/>
            <a:ext cx="11401075" cy="6602819"/>
          </a:xfrm>
        </p:spPr>
        <p:txBody>
          <a:bodyPr/>
          <a:lstStyle/>
          <a:p>
            <a:pPr algn="ctr"/>
            <a:r>
              <a:rPr lang="ru-RU" dirty="0" smtClean="0"/>
              <a:t>Карточка учета</a:t>
            </a:r>
            <a:br>
              <a:rPr lang="ru-RU" dirty="0" smtClean="0"/>
            </a:br>
            <a:r>
              <a:rPr lang="ru-RU" dirty="0" smtClean="0"/>
              <a:t> </a:t>
            </a:r>
            <a:endParaRPr lang="ru-RU" dirty="0"/>
          </a:p>
        </p:txBody>
      </p:sp>
      <p:sp>
        <p:nvSpPr>
          <p:cNvPr id="3" name="Объект 2"/>
          <p:cNvSpPr>
            <a:spLocks noGrp="1"/>
          </p:cNvSpPr>
          <p:nvPr>
            <p:ph idx="1"/>
          </p:nvPr>
        </p:nvSpPr>
        <p:spPr>
          <a:xfrm flipH="1">
            <a:off x="9276418" y="2160591"/>
            <a:ext cx="45719" cy="157308"/>
          </a:xfrm>
        </p:spPr>
        <p:txBody>
          <a:bodyPr>
            <a:normAutofit fontScale="25000" lnSpcReduction="20000"/>
          </a:bodyPr>
          <a:lstStyle/>
          <a:p>
            <a:endParaRPr lang="ru-RU" dirty="0"/>
          </a:p>
        </p:txBody>
      </p:sp>
      <p:pic>
        <p:nvPicPr>
          <p:cNvPr id="4" name="Рисунок 3"/>
          <p:cNvPicPr>
            <a:picLocks noChangeAspect="1"/>
          </p:cNvPicPr>
          <p:nvPr/>
        </p:nvPicPr>
        <p:blipFill>
          <a:blip r:embed="rId2"/>
          <a:stretch>
            <a:fillRect/>
          </a:stretch>
        </p:blipFill>
        <p:spPr>
          <a:xfrm>
            <a:off x="2369127" y="0"/>
            <a:ext cx="5960227" cy="6932816"/>
          </a:xfrm>
          <a:prstGeom prst="rect">
            <a:avLst/>
          </a:prstGeom>
        </p:spPr>
      </p:pic>
    </p:spTree>
    <p:extLst>
      <p:ext uri="{BB962C8B-B14F-4D97-AF65-F5344CB8AC3E}">
        <p14:creationId xmlns:p14="http://schemas.microsoft.com/office/powerpoint/2010/main" val="1724371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599"/>
            <a:ext cx="8598907" cy="5716385"/>
          </a:xfrm>
        </p:spPr>
        <p:txBody>
          <a:bodyPr/>
          <a:lstStyle/>
          <a:p>
            <a:r>
              <a:rPr lang="ru-RU" u="sng" dirty="0" smtClean="0">
                <a:solidFill>
                  <a:schemeClr val="accent2">
                    <a:lumMod val="75000"/>
                  </a:schemeClr>
                </a:solidFill>
              </a:rPr>
              <a:t>Основания для отказа в присвоении спортивного разряда</a:t>
            </a:r>
            <a:r>
              <a:rPr lang="ru-RU" u="sng" dirty="0" smtClean="0">
                <a:solidFill>
                  <a:schemeClr val="accent2">
                    <a:lumMod val="75000"/>
                  </a:schemeClr>
                </a:solidFill>
              </a:rPr>
              <a:t>: </a:t>
            </a:r>
            <a:br>
              <a:rPr lang="ru-RU" u="sng" dirty="0" smtClean="0">
                <a:solidFill>
                  <a:schemeClr val="accent2">
                    <a:lumMod val="75000"/>
                  </a:schemeClr>
                </a:solidFill>
              </a:rPr>
            </a:br>
            <a:r>
              <a:rPr lang="ru-RU" u="sng" dirty="0" smtClean="0">
                <a:solidFill>
                  <a:schemeClr val="accent2">
                    <a:lumMod val="75000"/>
                  </a:schemeClr>
                </a:solidFill>
              </a:rPr>
              <a:t/>
            </a:r>
            <a:br>
              <a:rPr lang="ru-RU" u="sng" dirty="0" smtClean="0">
                <a:solidFill>
                  <a:schemeClr val="accent2">
                    <a:lumMod val="75000"/>
                  </a:schemeClr>
                </a:solidFill>
              </a:rPr>
            </a:br>
            <a:r>
              <a:rPr lang="ru-RU" sz="1800" dirty="0" smtClean="0">
                <a:solidFill>
                  <a:schemeClr val="accent2">
                    <a:lumMod val="50000"/>
                  </a:schemeClr>
                </a:solidFill>
              </a:rPr>
              <a:t>- несоответствие результата спортсмена, указанного в документах, утвержденным </a:t>
            </a:r>
            <a:r>
              <a:rPr lang="ru-RU" sz="1800" dirty="0" err="1" smtClean="0">
                <a:solidFill>
                  <a:schemeClr val="accent2">
                    <a:lumMod val="50000"/>
                  </a:schemeClr>
                </a:solidFill>
              </a:rPr>
              <a:t>Минспортом</a:t>
            </a:r>
            <a:r>
              <a:rPr lang="ru-RU" sz="1800" dirty="0" smtClean="0">
                <a:solidFill>
                  <a:schemeClr val="accent2">
                    <a:lumMod val="50000"/>
                  </a:schemeClr>
                </a:solidFill>
              </a:rPr>
              <a:t> РФ нормам, требованиям и условиям их выполнения;</a:t>
            </a:r>
            <a:br>
              <a:rPr lang="ru-RU" sz="1800" dirty="0" smtClean="0">
                <a:solidFill>
                  <a:schemeClr val="accent2">
                    <a:lumMod val="50000"/>
                  </a:schemeClr>
                </a:solidFill>
              </a:rPr>
            </a:br>
            <a:r>
              <a:rPr lang="ru-RU" sz="1800" dirty="0">
                <a:solidFill>
                  <a:schemeClr val="accent2">
                    <a:lumMod val="50000"/>
                  </a:schemeClr>
                </a:solidFill>
              </a:rPr>
              <a:t/>
            </a:r>
            <a:br>
              <a:rPr lang="ru-RU" sz="1800" dirty="0">
                <a:solidFill>
                  <a:schemeClr val="accent2">
                    <a:lumMod val="50000"/>
                  </a:schemeClr>
                </a:solidFill>
              </a:rPr>
            </a:br>
            <a:r>
              <a:rPr lang="ru-RU" sz="1800" dirty="0" smtClean="0">
                <a:solidFill>
                  <a:schemeClr val="accent2">
                    <a:lumMod val="50000"/>
                  </a:schemeClr>
                </a:solidFill>
              </a:rPr>
              <a:t>- спортивная дисквалификация спортсмена;</a:t>
            </a:r>
            <a:br>
              <a:rPr lang="ru-RU" sz="1800" dirty="0" smtClean="0">
                <a:solidFill>
                  <a:schemeClr val="accent2">
                    <a:lumMod val="50000"/>
                  </a:schemeClr>
                </a:solidFill>
              </a:rPr>
            </a:br>
            <a:r>
              <a:rPr lang="ru-RU" sz="1800" dirty="0">
                <a:solidFill>
                  <a:schemeClr val="accent2">
                    <a:lumMod val="50000"/>
                  </a:schemeClr>
                </a:solidFill>
              </a:rPr>
              <a:t/>
            </a:r>
            <a:br>
              <a:rPr lang="ru-RU" sz="1800" dirty="0">
                <a:solidFill>
                  <a:schemeClr val="accent2">
                    <a:lumMod val="50000"/>
                  </a:schemeClr>
                </a:solidFill>
              </a:rPr>
            </a:br>
            <a:r>
              <a:rPr lang="ru-RU" sz="1800" dirty="0" smtClean="0">
                <a:solidFill>
                  <a:schemeClr val="accent2">
                    <a:lumMod val="50000"/>
                  </a:schemeClr>
                </a:solidFill>
              </a:rPr>
              <a:t>- нарушение условий допуска к соревнованиям, установленного положениями (регламентами) о таких </a:t>
            </a:r>
            <a:r>
              <a:rPr lang="ru-RU" sz="1800" dirty="0" smtClean="0">
                <a:solidFill>
                  <a:schemeClr val="accent2">
                    <a:lumMod val="50000"/>
                  </a:schemeClr>
                </a:solidFill>
              </a:rPr>
              <a:t>соревнованиях, утвержденных их организаторами;</a:t>
            </a:r>
            <a:r>
              <a:rPr lang="ru-RU" sz="1800" dirty="0" smtClean="0">
                <a:solidFill>
                  <a:schemeClr val="accent2">
                    <a:lumMod val="50000"/>
                  </a:schemeClr>
                </a:solidFill>
              </a:rPr>
              <a:t/>
            </a:r>
            <a:br>
              <a:rPr lang="ru-RU" sz="1800" dirty="0" smtClean="0">
                <a:solidFill>
                  <a:schemeClr val="accent2">
                    <a:lumMod val="50000"/>
                  </a:schemeClr>
                </a:solidFill>
              </a:rPr>
            </a:br>
            <a:r>
              <a:rPr lang="ru-RU" sz="1800" dirty="0">
                <a:solidFill>
                  <a:schemeClr val="accent2">
                    <a:lumMod val="50000"/>
                  </a:schemeClr>
                </a:solidFill>
              </a:rPr>
              <a:t/>
            </a:r>
            <a:br>
              <a:rPr lang="ru-RU" sz="1800" dirty="0">
                <a:solidFill>
                  <a:schemeClr val="accent2">
                    <a:lumMod val="50000"/>
                  </a:schemeClr>
                </a:solidFill>
              </a:rPr>
            </a:br>
            <a:r>
              <a:rPr lang="ru-RU" sz="1800" dirty="0" smtClean="0">
                <a:solidFill>
                  <a:schemeClr val="accent2">
                    <a:lumMod val="50000"/>
                  </a:schemeClr>
                </a:solidFill>
              </a:rPr>
              <a:t>- наличие решения соответствующей антидопинговой организации о нарушении спортсменом антидопинговых правил </a:t>
            </a:r>
            <a:endParaRPr lang="ru-RU" sz="1800" dirty="0">
              <a:solidFill>
                <a:schemeClr val="accent2">
                  <a:lumMod val="50000"/>
                </a:schemeClr>
              </a:solidFill>
            </a:endParaRPr>
          </a:p>
        </p:txBody>
      </p:sp>
    </p:spTree>
    <p:extLst>
      <p:ext uri="{BB962C8B-B14F-4D97-AF65-F5344CB8AC3E}">
        <p14:creationId xmlns:p14="http://schemas.microsoft.com/office/powerpoint/2010/main" val="2794743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Прямоугольник 2"/>
          <p:cNvSpPr>
            <a:spLocks noGrp="1" noChangeArrowheads="1"/>
          </p:cNvSpPr>
          <p:nvPr>
            <p:ph type="title"/>
          </p:nvPr>
        </p:nvSpPr>
        <p:spPr>
          <a:xfrm>
            <a:off x="322118" y="-1"/>
            <a:ext cx="8777655" cy="2566555"/>
          </a:xfrm>
        </p:spPr>
        <p:txBody>
          <a:bodyPr>
            <a:normAutofit/>
          </a:bodyPr>
          <a:lstStyle/>
          <a:p>
            <a:pPr algn="ctr" defTabSz="457200">
              <a:spcBef>
                <a:spcPts val="1"/>
              </a:spcBef>
              <a:buNone/>
            </a:pPr>
            <a:r>
              <a:rPr lang="ru-RU" b="0" i="0" dirty="0" smtClean="0">
                <a:solidFill>
                  <a:srgbClr val="7030A0"/>
                </a:solidFill>
                <a:latin typeface="Trebuchet MS"/>
                <a:ea typeface="+mj-ea"/>
                <a:cs typeface="+mj-cs"/>
              </a:rPr>
              <a:t>В Российской Федерации установлены </a:t>
            </a:r>
            <a:r>
              <a:rPr lang="ru-RU" sz="6000" b="0" i="0" dirty="0" smtClean="0">
                <a:solidFill>
                  <a:srgbClr val="7030A0"/>
                </a:solidFill>
                <a:latin typeface="Trebuchet MS"/>
                <a:ea typeface="+mj-ea"/>
                <a:cs typeface="+mj-cs"/>
              </a:rPr>
              <a:t/>
            </a:r>
            <a:br>
              <a:rPr lang="ru-RU" sz="6000" b="0" i="0" dirty="0" smtClean="0">
                <a:solidFill>
                  <a:srgbClr val="7030A0"/>
                </a:solidFill>
                <a:latin typeface="Trebuchet MS"/>
                <a:ea typeface="+mj-ea"/>
                <a:cs typeface="+mj-cs"/>
              </a:rPr>
            </a:br>
            <a:r>
              <a:rPr lang="ru-RU" sz="6000" b="0" i="0" dirty="0" smtClean="0">
                <a:solidFill>
                  <a:srgbClr val="7030A0"/>
                </a:solidFill>
                <a:latin typeface="Trebuchet MS"/>
                <a:ea typeface="+mj-ea"/>
                <a:cs typeface="+mj-cs"/>
              </a:rPr>
              <a:t/>
            </a:r>
            <a:br>
              <a:rPr lang="ru-RU" sz="6000" b="0" i="0" dirty="0" smtClean="0">
                <a:solidFill>
                  <a:srgbClr val="7030A0"/>
                </a:solidFill>
                <a:latin typeface="Trebuchet MS"/>
                <a:ea typeface="+mj-ea"/>
                <a:cs typeface="+mj-cs"/>
              </a:rPr>
            </a:br>
            <a:r>
              <a:rPr lang="ru-RU" sz="6000" b="0" i="0" dirty="0" smtClean="0">
                <a:solidFill>
                  <a:srgbClr val="7030A0"/>
                </a:solidFill>
                <a:latin typeface="Trebuchet MS"/>
                <a:ea typeface="+mj-ea"/>
                <a:cs typeface="+mj-cs"/>
              </a:rPr>
              <a:t>Спортивные звания</a:t>
            </a:r>
            <a:endParaRPr lang="ru-RU" sz="6000" b="0" i="0" dirty="0">
              <a:solidFill>
                <a:srgbClr val="7030A0"/>
              </a:solidFill>
              <a:latin typeface="Trebuchet MS"/>
              <a:ea typeface="+mj-ea"/>
              <a:cs typeface="+mj-cs"/>
            </a:endParaRPr>
          </a:p>
        </p:txBody>
      </p:sp>
      <p:sp>
        <p:nvSpPr>
          <p:cNvPr id="91139" name="Прямоугольник 3"/>
          <p:cNvSpPr>
            <a:spLocks noGrp="1" noChangeArrowheads="1"/>
          </p:cNvSpPr>
          <p:nvPr>
            <p:ph idx="1"/>
          </p:nvPr>
        </p:nvSpPr>
        <p:spPr>
          <a:xfrm>
            <a:off x="727364" y="3626427"/>
            <a:ext cx="8549054" cy="2414936"/>
          </a:xfrm>
        </p:spPr>
        <p:txBody>
          <a:bodyPr>
            <a:normAutofit/>
          </a:bodyPr>
          <a:lstStyle/>
          <a:p>
            <a:pPr marL="342900" indent="-342900" algn="l" defTabSz="457200">
              <a:spcBef>
                <a:spcPts val="1000"/>
              </a:spcBef>
              <a:spcAft>
                <a:spcPts val="0"/>
              </a:spcAft>
              <a:buClr>
                <a:srgbClr val="90C226"/>
              </a:buClr>
              <a:buSzPct val="80000"/>
              <a:buFont typeface="Wingdings 3"/>
              <a:buChar char=""/>
            </a:pPr>
            <a:r>
              <a:rPr lang="ru-RU" sz="2800" b="0" i="0" dirty="0" smtClean="0">
                <a:solidFill>
                  <a:schemeClr val="tx1">
                    <a:lumMod val="75000"/>
                  </a:schemeClr>
                </a:solidFill>
                <a:latin typeface="Trebuchet MS"/>
                <a:ea typeface="+mn-ea"/>
                <a:cs typeface="+mn-cs"/>
              </a:rPr>
              <a:t>Мастер спорта России международного класса</a:t>
            </a:r>
          </a:p>
          <a:p>
            <a:pPr marL="342900" indent="-342900" algn="l" defTabSz="457200">
              <a:spcBef>
                <a:spcPts val="1000"/>
              </a:spcBef>
              <a:spcAft>
                <a:spcPts val="0"/>
              </a:spcAft>
              <a:buClr>
                <a:srgbClr val="90C226"/>
              </a:buClr>
              <a:buSzPct val="80000"/>
              <a:buFont typeface="Wingdings 3"/>
              <a:buChar char=""/>
            </a:pPr>
            <a:r>
              <a:rPr lang="ru-RU" sz="2800" b="0" i="0" dirty="0" smtClean="0">
                <a:solidFill>
                  <a:schemeClr val="tx1">
                    <a:lumMod val="75000"/>
                  </a:schemeClr>
                </a:solidFill>
                <a:latin typeface="Trebuchet MS"/>
                <a:ea typeface="+mn-ea"/>
                <a:cs typeface="+mn-cs"/>
              </a:rPr>
              <a:t>Мастер спорта России</a:t>
            </a:r>
          </a:p>
          <a:p>
            <a:pPr marL="342900" indent="-342900" algn="l" defTabSz="457200">
              <a:spcBef>
                <a:spcPts val="1000"/>
              </a:spcBef>
              <a:spcAft>
                <a:spcPts val="0"/>
              </a:spcAft>
              <a:buClr>
                <a:srgbClr val="90C226"/>
              </a:buClr>
              <a:buSzPct val="80000"/>
              <a:buFont typeface="Wingdings 3"/>
              <a:buChar char=""/>
            </a:pPr>
            <a:r>
              <a:rPr lang="ru-RU" sz="2800" b="0" i="0" dirty="0" smtClean="0">
                <a:solidFill>
                  <a:schemeClr val="tx1">
                    <a:lumMod val="75000"/>
                  </a:schemeClr>
                </a:solidFill>
                <a:latin typeface="Trebuchet MS"/>
                <a:ea typeface="+mn-ea"/>
                <a:cs typeface="+mn-cs"/>
              </a:rPr>
              <a:t>Гроссмейстер России</a:t>
            </a:r>
          </a:p>
        </p:txBody>
      </p:sp>
    </p:spTree>
    <p:extLst>
      <p:ext uri="{BB962C8B-B14F-4D97-AF65-F5344CB8AC3E}">
        <p14:creationId xmlns:p14="http://schemas.microsoft.com/office/powerpoint/2010/main" val="3807692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10627798" cy="889591"/>
          </a:xfrm>
        </p:spPr>
        <p:txBody>
          <a:bodyPr/>
          <a:lstStyle/>
          <a:p>
            <a:pPr algn="ctr"/>
            <a:r>
              <a:rPr lang="ru-RU" dirty="0" smtClean="0">
                <a:solidFill>
                  <a:srgbClr val="7030A0"/>
                </a:solidFill>
              </a:rPr>
              <a:t>Подтверждение спортивных разрядов</a:t>
            </a:r>
            <a:endParaRPr lang="ru-RU" dirty="0">
              <a:solidFill>
                <a:srgbClr val="7030A0"/>
              </a:solidFill>
            </a:endParaRPr>
          </a:p>
        </p:txBody>
      </p:sp>
      <p:sp>
        <p:nvSpPr>
          <p:cNvPr id="3" name="Объект 2"/>
          <p:cNvSpPr>
            <a:spLocks noGrp="1"/>
          </p:cNvSpPr>
          <p:nvPr>
            <p:ph idx="1"/>
          </p:nvPr>
        </p:nvSpPr>
        <p:spPr>
          <a:xfrm>
            <a:off x="677511" y="1605518"/>
            <a:ext cx="10893805" cy="5103626"/>
          </a:xfrm>
        </p:spPr>
        <p:txBody>
          <a:bodyPr>
            <a:normAutofit/>
          </a:bodyPr>
          <a:lstStyle/>
          <a:p>
            <a:pPr algn="just"/>
            <a:r>
              <a:rPr lang="ru-RU" sz="2800" dirty="0" smtClean="0">
                <a:solidFill>
                  <a:srgbClr val="FF0000"/>
                </a:solidFill>
              </a:rPr>
              <a:t>Не ранее, чем за </a:t>
            </a:r>
            <a:r>
              <a:rPr lang="ru-RU" sz="2800" b="1" u="sng" dirty="0" smtClean="0">
                <a:solidFill>
                  <a:srgbClr val="FF0000"/>
                </a:solidFill>
              </a:rPr>
              <a:t>2 месяца, </a:t>
            </a:r>
            <a:r>
              <a:rPr lang="ru-RU" sz="2800" dirty="0" smtClean="0">
                <a:solidFill>
                  <a:srgbClr val="FF0000"/>
                </a:solidFill>
              </a:rPr>
              <a:t>до окончания срока действия спорт. </a:t>
            </a:r>
            <a:r>
              <a:rPr lang="ru-RU" sz="2800" dirty="0" smtClean="0">
                <a:solidFill>
                  <a:srgbClr val="FF0000"/>
                </a:solidFill>
              </a:rPr>
              <a:t>разряда и не позднее дня окончания срока на кот. был присвоен разряд </a:t>
            </a:r>
            <a:r>
              <a:rPr lang="ru-RU" sz="2800" b="1" dirty="0" smtClean="0">
                <a:solidFill>
                  <a:srgbClr val="FF0000"/>
                </a:solidFill>
              </a:rPr>
              <a:t>в организацию, присваивающую </a:t>
            </a:r>
            <a:r>
              <a:rPr lang="ru-RU" sz="2800" b="1" dirty="0">
                <a:solidFill>
                  <a:srgbClr val="FF0000"/>
                </a:solidFill>
              </a:rPr>
              <a:t>разряд </a:t>
            </a:r>
            <a:r>
              <a:rPr lang="ru-RU" sz="2800" b="1" dirty="0" smtClean="0">
                <a:solidFill>
                  <a:srgbClr val="FF0000"/>
                </a:solidFill>
              </a:rPr>
              <a:t>подаются, документы о выполнении разряда за </a:t>
            </a:r>
            <a:r>
              <a:rPr lang="ru-RU" sz="2800" b="1" dirty="0" err="1" smtClean="0">
                <a:solidFill>
                  <a:srgbClr val="FF0000"/>
                </a:solidFill>
              </a:rPr>
              <a:t>межаттестационный</a:t>
            </a:r>
            <a:r>
              <a:rPr lang="ru-RU" sz="2800" b="1" dirty="0" smtClean="0">
                <a:solidFill>
                  <a:srgbClr val="FF0000"/>
                </a:solidFill>
              </a:rPr>
              <a:t> период</a:t>
            </a:r>
            <a:endParaRPr lang="ru-RU" sz="2800" b="1" dirty="0">
              <a:solidFill>
                <a:srgbClr val="FF0000"/>
              </a:solidFill>
            </a:endParaRPr>
          </a:p>
          <a:p>
            <a:pPr algn="just"/>
            <a:r>
              <a:rPr lang="ru-RU" sz="2800" b="1" dirty="0" smtClean="0">
                <a:solidFill>
                  <a:srgbClr val="FF0000"/>
                </a:solidFill>
              </a:rPr>
              <a:t>Решение о подтверждении спорт. разряда </a:t>
            </a:r>
            <a:r>
              <a:rPr lang="ru-RU" sz="2800" b="1" dirty="0" err="1" smtClean="0">
                <a:solidFill>
                  <a:srgbClr val="FF0000"/>
                </a:solidFill>
              </a:rPr>
              <a:t>оформоляются</a:t>
            </a:r>
            <a:r>
              <a:rPr lang="ru-RU" sz="2800" b="1" dirty="0" smtClean="0">
                <a:solidFill>
                  <a:srgbClr val="FF0000"/>
                </a:solidFill>
              </a:rPr>
              <a:t> ДОКУМЕНТОМ и подписываются руководителем организации</a:t>
            </a:r>
          </a:p>
          <a:p>
            <a:endParaRPr lang="ru-RU" sz="2800" b="1" dirty="0">
              <a:solidFill>
                <a:srgbClr val="FF0000"/>
              </a:solidFill>
            </a:endParaRPr>
          </a:p>
          <a:p>
            <a:r>
              <a:rPr lang="ru-RU" sz="2000" b="1" dirty="0" smtClean="0">
                <a:solidFill>
                  <a:srgbClr val="7030A0"/>
                </a:solidFill>
              </a:rPr>
              <a:t>Сведения о подтверждении спорт. разряда заносятся в зачетную книжку и заверяются печатью</a:t>
            </a:r>
            <a:endParaRPr lang="ru-RU" sz="2000" dirty="0">
              <a:solidFill>
                <a:srgbClr val="7030A0"/>
              </a:solidFill>
            </a:endParaRPr>
          </a:p>
        </p:txBody>
      </p:sp>
    </p:spTree>
    <p:extLst>
      <p:ext uri="{BB962C8B-B14F-4D97-AF65-F5344CB8AC3E}">
        <p14:creationId xmlns:p14="http://schemas.microsoft.com/office/powerpoint/2010/main" val="13407128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511" y="609600"/>
            <a:ext cx="8598907" cy="5766262"/>
          </a:xfrm>
        </p:spPr>
        <p:txBody>
          <a:bodyPr>
            <a:normAutofit/>
          </a:bodyPr>
          <a:lstStyle/>
          <a:p>
            <a:pPr algn="ctr"/>
            <a:r>
              <a:rPr lang="ru-RU" sz="3200" dirty="0" smtClean="0">
                <a:solidFill>
                  <a:srgbClr val="7030A0"/>
                </a:solidFill>
              </a:rPr>
              <a:t>П.59 положения о ЕВСК</a:t>
            </a:r>
            <a:br>
              <a:rPr lang="ru-RU" sz="3200" dirty="0" smtClean="0">
                <a:solidFill>
                  <a:srgbClr val="7030A0"/>
                </a:solidFill>
              </a:rPr>
            </a:br>
            <a:r>
              <a:rPr lang="ru-RU" sz="3200" dirty="0" smtClean="0">
                <a:solidFill>
                  <a:srgbClr val="FF0000"/>
                </a:solidFill>
              </a:rPr>
              <a:t>В случае если вследствие отмены соревнований, причинами которой послужили обстоятельства непреодолимой силы, спортсмен не подтвердил спортивный разряд, срок действия такого спортивного разряда продлевается на 12 месяцев со дня окончания срока действия обстоятельств непреодолимой силы.</a:t>
            </a:r>
            <a:endParaRPr lang="ru-RU" sz="3200" dirty="0">
              <a:solidFill>
                <a:srgbClr val="FF0000"/>
              </a:solidFill>
            </a:endParaRPr>
          </a:p>
        </p:txBody>
      </p:sp>
    </p:spTree>
    <p:extLst>
      <p:ext uri="{BB962C8B-B14F-4D97-AF65-F5344CB8AC3E}">
        <p14:creationId xmlns:p14="http://schemas.microsoft.com/office/powerpoint/2010/main" val="10181467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Прямоугольник 2"/>
          <p:cNvSpPr>
            <a:spLocks noGrp="1" noChangeArrowheads="1"/>
          </p:cNvSpPr>
          <p:nvPr>
            <p:ph type="title"/>
          </p:nvPr>
        </p:nvSpPr>
        <p:spPr>
          <a:xfrm>
            <a:off x="677512" y="329610"/>
            <a:ext cx="8598907" cy="4197840"/>
          </a:xfrm>
        </p:spPr>
        <p:txBody>
          <a:bodyPr/>
          <a:lstStyle/>
          <a:p>
            <a:pPr algn="ctr">
              <a:spcBef>
                <a:spcPts val="1"/>
              </a:spcBef>
            </a:pPr>
            <a:r>
              <a:rPr lang="ru-RU" sz="4000" b="0" i="0" dirty="0" smtClean="0">
                <a:solidFill>
                  <a:srgbClr val="90C226"/>
                </a:solidFill>
                <a:latin typeface="Trebuchet MS"/>
                <a:ea typeface="+mj-ea"/>
                <a:cs typeface="+mj-cs"/>
              </a:rPr>
              <a:t>Спасибо за внимание!</a:t>
            </a:r>
            <a:endParaRPr lang="ru-RU" sz="4000" b="0" i="0" dirty="0">
              <a:solidFill>
                <a:srgbClr val="90C226"/>
              </a:solidFill>
              <a:latin typeface="Trebuchet MS"/>
              <a:ea typeface="+mj-ea"/>
              <a:cs typeface="+mj-cs"/>
            </a:endParaRPr>
          </a:p>
        </p:txBody>
      </p:sp>
      <p:sp>
        <p:nvSpPr>
          <p:cNvPr id="10" name="Текст 9"/>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1223774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Прямоугольник 2"/>
          <p:cNvSpPr>
            <a:spLocks noGrp="1" noChangeArrowheads="1"/>
          </p:cNvSpPr>
          <p:nvPr>
            <p:ph type="title"/>
          </p:nvPr>
        </p:nvSpPr>
        <p:spPr/>
        <p:txBody>
          <a:bodyPr>
            <a:normAutofit/>
          </a:bodyPr>
          <a:lstStyle/>
          <a:p>
            <a:pPr algn="l" defTabSz="457200">
              <a:spcBef>
                <a:spcPts val="1"/>
              </a:spcBef>
              <a:buNone/>
            </a:pPr>
            <a:r>
              <a:rPr lang="ru-RU" sz="5400" b="0" i="0" dirty="0" smtClean="0">
                <a:solidFill>
                  <a:srgbClr val="7030A0"/>
                </a:solidFill>
                <a:latin typeface="Trebuchet MS"/>
                <a:ea typeface="+mj-ea"/>
                <a:cs typeface="+mj-cs"/>
              </a:rPr>
              <a:t>Спортивные разряды</a:t>
            </a:r>
            <a:endParaRPr lang="ru-RU" sz="5400" b="0" i="0" dirty="0">
              <a:solidFill>
                <a:srgbClr val="7030A0"/>
              </a:solidFill>
              <a:latin typeface="Trebuchet MS"/>
              <a:ea typeface="+mj-ea"/>
              <a:cs typeface="+mj-cs"/>
            </a:endParaRPr>
          </a:p>
        </p:txBody>
      </p:sp>
      <p:sp>
        <p:nvSpPr>
          <p:cNvPr id="92164" name="Прямоугольник 4"/>
          <p:cNvSpPr>
            <a:spLocks noGrp="1" noChangeArrowheads="1"/>
          </p:cNvSpPr>
          <p:nvPr>
            <p:ph sz="half" idx="1"/>
          </p:nvPr>
        </p:nvSpPr>
        <p:spPr>
          <a:xfrm>
            <a:off x="677511" y="2160589"/>
            <a:ext cx="8175544" cy="3880772"/>
          </a:xfrm>
        </p:spPr>
        <p:txBody>
          <a:bodyPr>
            <a:normAutofit fontScale="40000" lnSpcReduction="20000"/>
          </a:bodyPr>
          <a:lstStyle/>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Кандидат в мастера спорта</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Первый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Второй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Третий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Первый юношеский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Второй юношеский спортивный разряд</a:t>
            </a:r>
          </a:p>
          <a:p>
            <a:pPr marL="742950" lvl="1" indent="-285750" algn="l" defTabSz="457200">
              <a:spcBef>
                <a:spcPts val="1000"/>
              </a:spcBef>
              <a:spcAft>
                <a:spcPts val="0"/>
              </a:spcAft>
              <a:buClr>
                <a:srgbClr val="90C226"/>
              </a:buClr>
              <a:buSzPct val="80000"/>
              <a:buFont typeface="Wingdings 3"/>
              <a:buChar char=""/>
            </a:pPr>
            <a:r>
              <a:rPr lang="ru-RU" sz="7000" b="0" i="0" dirty="0" smtClean="0">
                <a:solidFill>
                  <a:schemeClr val="tx1">
                    <a:lumMod val="75000"/>
                  </a:schemeClr>
                </a:solidFill>
                <a:latin typeface="Trebuchet MS"/>
                <a:ea typeface="+mn-ea"/>
                <a:cs typeface="+mn-cs"/>
              </a:rPr>
              <a:t>Третий юношеский спортивный разряд</a:t>
            </a:r>
            <a:r>
              <a:rPr lang="ru-RU" sz="1600" b="0" i="0" dirty="0" smtClean="0">
                <a:solidFill>
                  <a:schemeClr val="tx1">
                    <a:lumMod val="75000"/>
                  </a:schemeClr>
                </a:solidFill>
                <a:latin typeface="Trebuchet MS"/>
                <a:ea typeface="+mn-ea"/>
                <a:cs typeface="+mn-cs"/>
              </a:rPr>
              <a:t>.</a:t>
            </a:r>
            <a:endParaRPr lang="ru-RU" sz="1600" b="0" i="0" dirty="0">
              <a:solidFill>
                <a:schemeClr val="tx1">
                  <a:lumMod val="75000"/>
                </a:schemeClr>
              </a:solidFill>
              <a:latin typeface="Trebuchet MS"/>
              <a:ea typeface="+mn-ea"/>
              <a:cs typeface="+mn-cs"/>
            </a:endParaRPr>
          </a:p>
        </p:txBody>
      </p:sp>
      <p:sp>
        <p:nvSpPr>
          <p:cNvPr id="92165" name="Прямоугольник 5"/>
          <p:cNvSpPr>
            <a:spLocks noGrp="1" noChangeArrowheads="1"/>
          </p:cNvSpPr>
          <p:nvPr>
            <p:ph sz="half" idx="2"/>
          </p:nvPr>
        </p:nvSpPr>
        <p:spPr>
          <a:xfrm>
            <a:off x="8946572" y="2160591"/>
            <a:ext cx="329847" cy="166974"/>
          </a:xfrm>
        </p:spPr>
        <p:txBody>
          <a:bodyPr>
            <a:normAutofit fontScale="40000" lnSpcReduction="20000"/>
          </a:bodyPr>
          <a:lstStyle/>
          <a:p>
            <a:pPr marL="342900" indent="-342900" algn="l" defTabSz="457200">
              <a:spcBef>
                <a:spcPts val="1000"/>
              </a:spcBef>
              <a:spcAft>
                <a:spcPts val="0"/>
              </a:spcAft>
              <a:buClr>
                <a:srgbClr val="90C226"/>
              </a:buClr>
              <a:buSzPct val="80000"/>
              <a:buFont typeface="Wingdings 3"/>
              <a:buChar char=""/>
            </a:pPr>
            <a:endParaRPr lang="ru-RU" sz="1600" b="0" i="0" dirty="0">
              <a:solidFill>
                <a:schemeClr val="tx1">
                  <a:lumMod val="75000"/>
                </a:schemeClr>
              </a:solidFill>
              <a:latin typeface="Trebuchet MS"/>
              <a:ea typeface="+mn-ea"/>
              <a:cs typeface="+mn-cs"/>
            </a:endParaRPr>
          </a:p>
        </p:txBody>
      </p:sp>
    </p:spTree>
    <p:extLst>
      <p:ext uri="{BB962C8B-B14F-4D97-AF65-F5344CB8AC3E}">
        <p14:creationId xmlns:p14="http://schemas.microsoft.com/office/powerpoint/2010/main" val="2217101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4853" y="947056"/>
            <a:ext cx="9475540" cy="5763709"/>
          </a:xfrm>
        </p:spPr>
        <p:txBody>
          <a:bodyPr>
            <a:normAutofit fontScale="90000"/>
          </a:bodyPr>
          <a:lstStyle/>
          <a:p>
            <a:r>
              <a:rPr lang="ru-RU" sz="3100" dirty="0" smtClean="0">
                <a:solidFill>
                  <a:srgbClr val="FF0000"/>
                </a:solidFill>
              </a:rPr>
              <a:t>Спортивные разряды и спортивные звания присваиваются </a:t>
            </a:r>
            <a:r>
              <a:rPr lang="ru-RU" sz="3100" b="1" u="sng" dirty="0" smtClean="0">
                <a:solidFill>
                  <a:srgbClr val="FF0000"/>
                </a:solidFill>
              </a:rPr>
              <a:t>гражданам Российской Федерации </a:t>
            </a:r>
            <a:r>
              <a:rPr lang="ru-RU" sz="3100" dirty="0" smtClean="0">
                <a:solidFill>
                  <a:srgbClr val="FF0000"/>
                </a:solidFill>
              </a:rPr>
              <a:t/>
            </a:r>
            <a:br>
              <a:rPr lang="ru-RU" sz="3100" dirty="0" smtClean="0">
                <a:solidFill>
                  <a:srgbClr val="FF0000"/>
                </a:solidFill>
              </a:rPr>
            </a:br>
            <a:r>
              <a:rPr lang="ru-RU" dirty="0" smtClean="0">
                <a:solidFill>
                  <a:srgbClr val="7030A0"/>
                </a:solidFill>
              </a:rPr>
              <a:t/>
            </a:r>
            <a:br>
              <a:rPr lang="ru-RU" dirty="0" smtClean="0">
                <a:solidFill>
                  <a:srgbClr val="7030A0"/>
                </a:solidFill>
              </a:rPr>
            </a:br>
            <a:r>
              <a:rPr lang="ru-RU" sz="2800" dirty="0" smtClean="0">
                <a:solidFill>
                  <a:srgbClr val="7030A0"/>
                </a:solidFill>
              </a:rPr>
              <a:t>- по итогам выступлений на </a:t>
            </a:r>
            <a:r>
              <a:rPr lang="ru-RU" sz="2800" b="1" u="sng" dirty="0" smtClean="0">
                <a:solidFill>
                  <a:srgbClr val="7030A0"/>
                </a:solidFill>
              </a:rPr>
              <a:t>официальных</a:t>
            </a:r>
            <a:r>
              <a:rPr lang="ru-RU" sz="2800" dirty="0" smtClean="0">
                <a:solidFill>
                  <a:srgbClr val="7030A0"/>
                </a:solidFill>
              </a:rPr>
              <a:t> спортивных соревнованиях или физкультурных мероприятиях, включенных в Единый календарный план межрегиональных, всероссийских и международных физкультурных мероприятий </a:t>
            </a:r>
            <a:r>
              <a:rPr lang="ru-RU" sz="2800" b="1" u="sng" dirty="0" smtClean="0">
                <a:solidFill>
                  <a:srgbClr val="7030A0"/>
                </a:solidFill>
              </a:rPr>
              <a:t>(ЕКП),</a:t>
            </a:r>
            <a:r>
              <a:rPr lang="ru-RU" sz="2800" dirty="0" smtClean="0">
                <a:solidFill>
                  <a:srgbClr val="7030A0"/>
                </a:solidFill>
              </a:rPr>
              <a:t/>
            </a:r>
            <a:br>
              <a:rPr lang="ru-RU" sz="2800" dirty="0" smtClean="0">
                <a:solidFill>
                  <a:srgbClr val="7030A0"/>
                </a:solidFill>
              </a:rPr>
            </a:br>
            <a:r>
              <a:rPr lang="ru-RU" sz="2800" dirty="0" smtClean="0">
                <a:solidFill>
                  <a:srgbClr val="7030A0"/>
                </a:solidFill>
              </a:rPr>
              <a:t/>
            </a:r>
            <a:br>
              <a:rPr lang="ru-RU" sz="2800" dirty="0" smtClean="0">
                <a:solidFill>
                  <a:srgbClr val="7030A0"/>
                </a:solidFill>
              </a:rPr>
            </a:br>
            <a:r>
              <a:rPr lang="ru-RU" sz="2800" dirty="0" smtClean="0">
                <a:solidFill>
                  <a:srgbClr val="7030A0"/>
                </a:solidFill>
              </a:rPr>
              <a:t>- в календарные планы официальных физкультурных мероприятий субъектов РФ,</a:t>
            </a:r>
            <a:br>
              <a:rPr lang="ru-RU" sz="2800" dirty="0" smtClean="0">
                <a:solidFill>
                  <a:srgbClr val="7030A0"/>
                </a:solidFill>
              </a:rPr>
            </a:br>
            <a:r>
              <a:rPr lang="ru-RU" sz="2800" dirty="0" smtClean="0">
                <a:solidFill>
                  <a:srgbClr val="7030A0"/>
                </a:solidFill>
              </a:rPr>
              <a:t/>
            </a:r>
            <a:br>
              <a:rPr lang="ru-RU" sz="2800" dirty="0" smtClean="0">
                <a:solidFill>
                  <a:srgbClr val="7030A0"/>
                </a:solidFill>
              </a:rPr>
            </a:br>
            <a:r>
              <a:rPr lang="ru-RU" sz="2800" dirty="0" smtClean="0">
                <a:solidFill>
                  <a:srgbClr val="7030A0"/>
                </a:solidFill>
              </a:rPr>
              <a:t>- в календарные планы физкультурных мероприятий и спортивных мероприятий муниципальных образований</a:t>
            </a:r>
            <a:br>
              <a:rPr lang="ru-RU" sz="2800" dirty="0" smtClean="0">
                <a:solidFill>
                  <a:srgbClr val="7030A0"/>
                </a:solidFill>
              </a:rPr>
            </a:br>
            <a:endParaRPr lang="ru-RU" sz="2800" dirty="0">
              <a:solidFill>
                <a:srgbClr val="7030A0"/>
              </a:solidFill>
            </a:endParaRPr>
          </a:p>
        </p:txBody>
      </p:sp>
    </p:spTree>
    <p:extLst>
      <p:ext uri="{BB962C8B-B14F-4D97-AF65-F5344CB8AC3E}">
        <p14:creationId xmlns:p14="http://schemas.microsoft.com/office/powerpoint/2010/main" val="4541300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1662755" cy="7024254"/>
          </a:xfrm>
        </p:spPr>
        <p:txBody>
          <a:bodyPr>
            <a:normAutofit/>
          </a:bodyPr>
          <a:lstStyle/>
          <a:p>
            <a:r>
              <a:rPr lang="ru-RU" sz="2400" dirty="0" smtClean="0"/>
              <a:t/>
            </a:r>
            <a:br>
              <a:rPr lang="ru-RU" sz="2400" dirty="0" smtClean="0"/>
            </a:br>
            <a:r>
              <a:rPr lang="ru-RU" sz="2400" dirty="0" smtClean="0">
                <a:solidFill>
                  <a:srgbClr val="7030A0"/>
                </a:solidFill>
              </a:rPr>
              <a:t>Спортивные разряды и звания присваиваются по итогам выступлений на соревнованиях, имеющих следующий статус и наименование:</a:t>
            </a:r>
            <a:br>
              <a:rPr lang="ru-RU" sz="2400" dirty="0" smtClean="0">
                <a:solidFill>
                  <a:srgbClr val="7030A0"/>
                </a:solidFill>
              </a:rPr>
            </a:br>
            <a:r>
              <a:rPr lang="ru-RU" sz="2400" dirty="0" smtClean="0">
                <a:solidFill>
                  <a:srgbClr val="7030A0"/>
                </a:solidFill>
              </a:rPr>
              <a:t/>
            </a:r>
            <a:br>
              <a:rPr lang="ru-RU" sz="2400" dirty="0" smtClean="0">
                <a:solidFill>
                  <a:srgbClr val="7030A0"/>
                </a:solidFill>
              </a:rPr>
            </a:br>
            <a:r>
              <a:rPr lang="ru-RU" sz="2400" b="1" u="sng" dirty="0" smtClean="0">
                <a:solidFill>
                  <a:srgbClr val="002060"/>
                </a:solidFill>
              </a:rPr>
              <a:t>1. Международные соревнования </a:t>
            </a:r>
            <a:r>
              <a:rPr lang="ru-RU" sz="2400" u="sng" dirty="0" smtClean="0">
                <a:solidFill>
                  <a:srgbClr val="002060"/>
                </a:solidFill>
              </a:rPr>
              <a:t>: </a:t>
            </a:r>
            <a:r>
              <a:rPr lang="ru-RU" sz="2400" dirty="0" smtClean="0">
                <a:solidFill>
                  <a:srgbClr val="002060"/>
                </a:solidFill>
              </a:rPr>
              <a:t>Олимпийские игры, Чемпионат Мира, Кубок Мира, Чемпионат Европы, Кубок Европы, Первенство Мира, Всемирная Универсиада, Первенство Европы, Европейский юношеский Олимпийский фестиваль, другие международные соревнования, первенство среди лиц без ограничения верхней границы возраста и с ограничением верхней границы возраста, первенство мира среди студентов…</a:t>
            </a:r>
            <a:br>
              <a:rPr lang="ru-RU" sz="2400" dirty="0" smtClean="0">
                <a:solidFill>
                  <a:srgbClr val="002060"/>
                </a:solidFill>
              </a:rPr>
            </a:br>
            <a:r>
              <a:rPr lang="ru-RU" sz="2400" dirty="0" smtClean="0">
                <a:solidFill>
                  <a:srgbClr val="002060"/>
                </a:solidFill>
              </a:rPr>
              <a:t/>
            </a:r>
            <a:br>
              <a:rPr lang="ru-RU" sz="2400" dirty="0" smtClean="0">
                <a:solidFill>
                  <a:srgbClr val="002060"/>
                </a:solidFill>
              </a:rPr>
            </a:br>
            <a:r>
              <a:rPr lang="ru-RU" sz="2400" b="1" u="sng" dirty="0" smtClean="0">
                <a:solidFill>
                  <a:srgbClr val="002060"/>
                </a:solidFill>
              </a:rPr>
              <a:t>2. Всероссийские соревнования, физкультурные мероприятия: </a:t>
            </a:r>
            <a:r>
              <a:rPr lang="ru-RU" sz="2400" dirty="0" smtClean="0">
                <a:solidFill>
                  <a:srgbClr val="002060"/>
                </a:solidFill>
              </a:rPr>
              <a:t>Чемпионат России, Кубок России, Первенство России, Всероссийская Спартакиада между субъектами РФ по летним и зимним видам спорта  и другие всероссийские соревнования среди лиц без ограничения верхней границы возраста и с ограничением верхней границы возраста, </a:t>
            </a:r>
            <a:r>
              <a:rPr lang="ru-RU" sz="2400" dirty="0" smtClean="0">
                <a:solidFill>
                  <a:srgbClr val="002060"/>
                </a:solidFill>
              </a:rPr>
              <a:t>всероссийская </a:t>
            </a:r>
            <a:r>
              <a:rPr lang="ru-RU" sz="2400" dirty="0" smtClean="0">
                <a:solidFill>
                  <a:srgbClr val="002060"/>
                </a:solidFill>
              </a:rPr>
              <a:t>универсиада, всероссийские соревнования среди студентов</a:t>
            </a:r>
            <a:endParaRPr lang="ru-RU" sz="2400" dirty="0">
              <a:solidFill>
                <a:srgbClr val="002060"/>
              </a:solidFill>
            </a:endParaRPr>
          </a:p>
        </p:txBody>
      </p:sp>
    </p:spTree>
    <p:extLst>
      <p:ext uri="{BB962C8B-B14F-4D97-AF65-F5344CB8AC3E}">
        <p14:creationId xmlns:p14="http://schemas.microsoft.com/office/powerpoint/2010/main" val="2737306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0"/>
            <a:ext cx="12192000" cy="6858000"/>
          </a:xfrm>
        </p:spPr>
        <p:txBody>
          <a:bodyPr>
            <a:normAutofit/>
          </a:bodyPr>
          <a:lstStyle/>
          <a:p>
            <a:r>
              <a:rPr lang="ru-RU" sz="2400" b="1" u="sng" dirty="0" smtClean="0">
                <a:solidFill>
                  <a:srgbClr val="002060"/>
                </a:solidFill>
              </a:rPr>
              <a:t/>
            </a:r>
            <a:br>
              <a:rPr lang="ru-RU" sz="2400" b="1" u="sng" dirty="0" smtClean="0">
                <a:solidFill>
                  <a:srgbClr val="002060"/>
                </a:solidFill>
              </a:rPr>
            </a:br>
            <a:r>
              <a:rPr lang="ru-RU" sz="2400" b="1" u="sng" dirty="0" smtClean="0">
                <a:solidFill>
                  <a:srgbClr val="002060"/>
                </a:solidFill>
              </a:rPr>
              <a:t>3.Межрегиональные соревнования, физкультурные мероприятия :</a:t>
            </a:r>
            <a:r>
              <a:rPr lang="ru-RU" sz="2400" dirty="0" smtClean="0">
                <a:solidFill>
                  <a:srgbClr val="002060"/>
                </a:solidFill>
              </a:rPr>
              <a:t> Чемпионат и Первенство федерального округа, двух и более федеральных округов, другие межрегиональные соревнования, в том числе являющиеся отборочными к Всероссийской Спартакиаде между субъектами РФ по летним и зимним видам спорта среди лиц с ограничением и без ограничения верхней границы возраста</a:t>
            </a:r>
            <a:br>
              <a:rPr lang="ru-RU" sz="2400" dirty="0" smtClean="0">
                <a:solidFill>
                  <a:srgbClr val="002060"/>
                </a:solidFill>
              </a:rPr>
            </a:br>
            <a:r>
              <a:rPr lang="ru-RU" sz="2400" dirty="0">
                <a:solidFill>
                  <a:srgbClr val="002060"/>
                </a:solidFill>
              </a:rPr>
              <a:t/>
            </a:r>
            <a:br>
              <a:rPr lang="ru-RU" sz="2400" dirty="0">
                <a:solidFill>
                  <a:srgbClr val="002060"/>
                </a:solidFill>
              </a:rPr>
            </a:br>
            <a:r>
              <a:rPr lang="ru-RU" sz="2400" b="1" u="sng" dirty="0" smtClean="0">
                <a:solidFill>
                  <a:srgbClr val="002060"/>
                </a:solidFill>
              </a:rPr>
              <a:t>4.Соревнования, физкультурные мероприятия субъекта РФ и муниципальных образований: </a:t>
            </a:r>
            <a:r>
              <a:rPr lang="ru-RU" sz="2400" dirty="0" smtClean="0">
                <a:solidFill>
                  <a:srgbClr val="002060"/>
                </a:solidFill>
              </a:rPr>
              <a:t>Чемпионат, Кубок, Первенство субъекта, другие соревнования субъекта РФ среди лиц с ограничением и без ограничения верхней границы возраста; Чемпионат, Первенство и другие соревнования муниципального образования среди лиц с ограничением верхней границы возраста и без ограничения</a:t>
            </a:r>
            <a:endParaRPr lang="ru-RU" sz="2400" b="1" u="sng" dirty="0">
              <a:solidFill>
                <a:srgbClr val="002060"/>
              </a:solidFill>
            </a:endParaRPr>
          </a:p>
        </p:txBody>
      </p:sp>
    </p:spTree>
    <p:extLst>
      <p:ext uri="{BB962C8B-B14F-4D97-AF65-F5344CB8AC3E}">
        <p14:creationId xmlns:p14="http://schemas.microsoft.com/office/powerpoint/2010/main" val="3927023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Объект 8"/>
          <p:cNvGraphicFramePr>
            <a:graphicFrameLocks noGrp="1"/>
          </p:cNvGraphicFramePr>
          <p:nvPr>
            <p:ph idx="1"/>
            <p:extLst>
              <p:ext uri="{D42A27DB-BD31-4B8C-83A1-F6EECF244321}">
                <p14:modId xmlns:p14="http://schemas.microsoft.com/office/powerpoint/2010/main" val="3104063149"/>
              </p:ext>
            </p:extLst>
          </p:nvPr>
        </p:nvGraphicFramePr>
        <p:xfrm>
          <a:off x="677863" y="2160588"/>
          <a:ext cx="8597900" cy="3532000"/>
        </p:xfrm>
        <a:graphic>
          <a:graphicData uri="http://schemas.openxmlformats.org/drawingml/2006/table">
            <a:tbl>
              <a:tblPr firstRow="1" bandRow="1">
                <a:tableStyleId>{5C22544A-7EE6-4342-B048-85BDC9FD1C3A}</a:tableStyleId>
              </a:tblPr>
              <a:tblGrid>
                <a:gridCol w="8597900">
                  <a:extLst>
                    <a:ext uri="{9D8B030D-6E8A-4147-A177-3AD203B41FA5}">
                      <a16:colId xmlns:a16="http://schemas.microsoft.com/office/drawing/2014/main" val="20000"/>
                    </a:ext>
                  </a:extLst>
                </a:gridCol>
              </a:tblGrid>
              <a:tr h="3532000">
                <a:tc>
                  <a:txBody>
                    <a:bodyPr/>
                    <a:lstStyle/>
                    <a:p>
                      <a:endParaRPr lang="ru-RU" dirty="0">
                        <a:solidFill>
                          <a:schemeClr val="bg1"/>
                        </a:solidFill>
                      </a:endParaRPr>
                    </a:p>
                  </a:txBody>
                  <a:tcPr marL="68580" marR="68580" marT="9525" marB="0" anchor="ctr">
                    <a:solidFill>
                      <a:schemeClr val="bg1"/>
                    </a:solidFill>
                  </a:tcPr>
                </a:tc>
                <a:extLst>
                  <a:ext uri="{0D108BD9-81ED-4DB2-BD59-A6C34878D82A}">
                    <a16:rowId xmlns:a16="http://schemas.microsoft.com/office/drawing/2014/main" val="10000"/>
                  </a:ext>
                </a:extLst>
              </a:tr>
            </a:tbl>
          </a:graphicData>
        </a:graphic>
      </p:graphicFrame>
      <p:sp>
        <p:nvSpPr>
          <p:cNvPr id="3" name="Заголовок 2"/>
          <p:cNvSpPr>
            <a:spLocks noGrp="1"/>
          </p:cNvSpPr>
          <p:nvPr>
            <p:ph type="title"/>
          </p:nvPr>
        </p:nvSpPr>
        <p:spPr>
          <a:xfrm>
            <a:off x="446809" y="142008"/>
            <a:ext cx="8684137" cy="4700155"/>
          </a:xfrm>
        </p:spPr>
        <p:txBody>
          <a:bodyPr>
            <a:normAutofit fontScale="90000"/>
          </a:bodyPr>
          <a:lstStyle/>
          <a:p>
            <a:r>
              <a:rPr lang="ru-RU" dirty="0" smtClean="0">
                <a:solidFill>
                  <a:schemeClr val="accent5"/>
                </a:solidFill>
              </a:rPr>
              <a:t/>
            </a:r>
            <a:br>
              <a:rPr lang="ru-RU" dirty="0" smtClean="0">
                <a:solidFill>
                  <a:schemeClr val="accent5"/>
                </a:solidFill>
              </a:rPr>
            </a:br>
            <a:r>
              <a:rPr lang="ru-RU" dirty="0" smtClean="0">
                <a:solidFill>
                  <a:schemeClr val="accent5"/>
                </a:solidFill>
              </a:rPr>
              <a:t>В виде спорта (для каждого вида программы) количество чемпионатов, кубков или первенств в каждой возрастной группе, классифицируемых в календарном году для присвоения спортивных званий и спортивных разрядов, </a:t>
            </a:r>
            <a:r>
              <a:rPr lang="ru-RU" sz="5300" b="1" u="sng" dirty="0" smtClean="0">
                <a:solidFill>
                  <a:schemeClr val="accent5"/>
                </a:solidFill>
              </a:rPr>
              <a:t>не может быть более одного</a:t>
            </a:r>
            <a:endParaRPr lang="ru-RU" sz="5300" b="1" u="sng" dirty="0">
              <a:solidFill>
                <a:schemeClr val="accent5"/>
              </a:solidFill>
            </a:endParaRPr>
          </a:p>
        </p:txBody>
      </p:sp>
    </p:spTree>
    <p:extLst>
      <p:ext uri="{BB962C8B-B14F-4D97-AF65-F5344CB8AC3E}">
        <p14:creationId xmlns:p14="http://schemas.microsoft.com/office/powerpoint/2010/main" val="3779365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9" name="Прямоугольник 3"/>
          <p:cNvSpPr>
            <a:spLocks noGrp="1" noChangeArrowheads="1"/>
          </p:cNvSpPr>
          <p:nvPr>
            <p:ph idx="1"/>
          </p:nvPr>
        </p:nvSpPr>
        <p:spPr>
          <a:xfrm>
            <a:off x="677512" y="3200400"/>
            <a:ext cx="8944470" cy="3335482"/>
          </a:xfrm>
        </p:spPr>
        <p:txBody>
          <a:bodyPr/>
          <a:lstStyle/>
          <a:p>
            <a:pPr marL="742950" lvl="1" indent="-285750" algn="l" defTabSz="457200">
              <a:spcBef>
                <a:spcPts val="1000"/>
              </a:spcBef>
              <a:spcAft>
                <a:spcPts val="0"/>
              </a:spcAft>
              <a:buClr>
                <a:srgbClr val="90C226"/>
              </a:buClr>
              <a:buSzPct val="80000"/>
              <a:buFont typeface="Wingdings 3"/>
              <a:buChar char=""/>
            </a:pPr>
            <a:r>
              <a:rPr lang="ru-RU" sz="2400" b="0" i="0" dirty="0" smtClean="0">
                <a:solidFill>
                  <a:srgbClr val="7030A0"/>
                </a:solidFill>
                <a:latin typeface="Trebuchet MS"/>
                <a:ea typeface="+mn-ea"/>
                <a:cs typeface="+mn-cs"/>
              </a:rPr>
              <a:t>Без ограничения верхней границы возраста (Чемпионат, Кубок)- </a:t>
            </a:r>
            <a:r>
              <a:rPr lang="ru-RU" sz="2400" b="0" i="0" u="sng" dirty="0" smtClean="0">
                <a:solidFill>
                  <a:srgbClr val="7030A0"/>
                </a:solidFill>
                <a:latin typeface="Trebuchet MS"/>
                <a:ea typeface="+mn-ea"/>
                <a:cs typeface="+mn-cs"/>
              </a:rPr>
              <a:t>МУЖЧИНЫ, ЖЕНЩИНЫ</a:t>
            </a:r>
          </a:p>
          <a:p>
            <a:pPr marL="742950" lvl="1" indent="-285750" algn="l" defTabSz="457200">
              <a:spcBef>
                <a:spcPts val="1000"/>
              </a:spcBef>
              <a:spcAft>
                <a:spcPts val="0"/>
              </a:spcAft>
              <a:buClr>
                <a:srgbClr val="90C226"/>
              </a:buClr>
              <a:buSzPct val="80000"/>
              <a:buFont typeface="Wingdings 3"/>
              <a:buChar char=""/>
            </a:pPr>
            <a:endParaRPr lang="ru-RU" sz="1600" b="0" i="0" dirty="0" smtClean="0">
              <a:solidFill>
                <a:schemeClr val="tx1">
                  <a:lumMod val="75000"/>
                </a:schemeClr>
              </a:solidFill>
              <a:latin typeface="Trebuchet MS"/>
              <a:ea typeface="+mn-ea"/>
              <a:cs typeface="+mn-cs"/>
            </a:endParaRPr>
          </a:p>
          <a:p>
            <a:pPr marL="742950" lvl="1" indent="-285750" algn="l" defTabSz="457200">
              <a:spcBef>
                <a:spcPts val="1000"/>
              </a:spcBef>
              <a:spcAft>
                <a:spcPts val="0"/>
              </a:spcAft>
              <a:buClr>
                <a:srgbClr val="90C226"/>
              </a:buClr>
              <a:buSzPct val="80000"/>
              <a:buFont typeface="Wingdings 3"/>
              <a:buChar char=""/>
            </a:pPr>
            <a:r>
              <a:rPr lang="ru-RU" sz="2400" b="0" i="0" dirty="0" smtClean="0">
                <a:solidFill>
                  <a:srgbClr val="7030A0"/>
                </a:solidFill>
                <a:latin typeface="Trebuchet MS"/>
                <a:ea typeface="+mn-ea"/>
                <a:cs typeface="+mn-cs"/>
              </a:rPr>
              <a:t>С ограничением верхней границы возраста (Первенство) – </a:t>
            </a:r>
            <a:r>
              <a:rPr lang="ru-RU" dirty="0" smtClean="0">
                <a:solidFill>
                  <a:srgbClr val="7030A0"/>
                </a:solidFill>
                <a:latin typeface="Trebuchet MS"/>
              </a:rPr>
              <a:t>   </a:t>
            </a:r>
            <a:r>
              <a:rPr lang="ru-RU" sz="1600" b="1" i="0" u="sng" dirty="0" smtClean="0">
                <a:solidFill>
                  <a:srgbClr val="7030A0"/>
                </a:solidFill>
                <a:latin typeface="Trebuchet MS"/>
                <a:ea typeface="+mn-ea"/>
                <a:cs typeface="+mn-cs"/>
              </a:rPr>
              <a:t>ЮНИОРЫ и ЮНИОРКИ</a:t>
            </a:r>
            <a:r>
              <a:rPr lang="ru-RU" sz="1600" b="0" i="0" dirty="0" smtClean="0">
                <a:solidFill>
                  <a:srgbClr val="7030A0"/>
                </a:solidFill>
                <a:latin typeface="Trebuchet MS"/>
                <a:ea typeface="+mn-ea"/>
                <a:cs typeface="+mn-cs"/>
              </a:rPr>
              <a:t>,</a:t>
            </a:r>
          </a:p>
          <a:p>
            <a:pPr marL="742950" lvl="1" indent="-285750" algn="l" defTabSz="457200">
              <a:spcBef>
                <a:spcPts val="1000"/>
              </a:spcBef>
              <a:spcAft>
                <a:spcPts val="0"/>
              </a:spcAft>
              <a:buClr>
                <a:srgbClr val="90C226"/>
              </a:buClr>
              <a:buSzPct val="80000"/>
              <a:buFont typeface="Wingdings 3"/>
              <a:buChar char=""/>
            </a:pPr>
            <a:r>
              <a:rPr lang="ru-RU" dirty="0" smtClean="0">
                <a:solidFill>
                  <a:srgbClr val="7030A0"/>
                </a:solidFill>
                <a:latin typeface="Trebuchet MS"/>
              </a:rPr>
              <a:t>                                      </a:t>
            </a:r>
            <a:r>
              <a:rPr lang="ru-RU" b="1" u="sng" dirty="0" smtClean="0">
                <a:solidFill>
                  <a:srgbClr val="7030A0"/>
                </a:solidFill>
                <a:latin typeface="Trebuchet MS"/>
              </a:rPr>
              <a:t>ЮНОШИ И ДЕВУШКИ,</a:t>
            </a:r>
          </a:p>
          <a:p>
            <a:pPr marL="742950" lvl="1" indent="-285750" algn="l" defTabSz="457200">
              <a:spcBef>
                <a:spcPts val="1000"/>
              </a:spcBef>
              <a:spcAft>
                <a:spcPts val="0"/>
              </a:spcAft>
              <a:buClr>
                <a:srgbClr val="90C226"/>
              </a:buClr>
              <a:buSzPct val="80000"/>
              <a:buFont typeface="Wingdings 3"/>
              <a:buChar char=""/>
            </a:pPr>
            <a:r>
              <a:rPr lang="ru-RU" sz="1600" b="0" i="0" dirty="0" smtClean="0">
                <a:solidFill>
                  <a:srgbClr val="7030A0"/>
                </a:solidFill>
                <a:latin typeface="Trebuchet MS"/>
                <a:ea typeface="+mn-ea"/>
                <a:cs typeface="+mn-cs"/>
              </a:rPr>
              <a:t>                                      </a:t>
            </a:r>
            <a:r>
              <a:rPr lang="ru-RU" sz="1600" b="1" i="0" u="sng" dirty="0" smtClean="0">
                <a:solidFill>
                  <a:srgbClr val="7030A0"/>
                </a:solidFill>
                <a:latin typeface="Trebuchet MS"/>
                <a:ea typeface="+mn-ea"/>
                <a:cs typeface="+mn-cs"/>
              </a:rPr>
              <a:t>МАЛЬЧИКИ И ДЕВОЧКИ</a:t>
            </a:r>
          </a:p>
        </p:txBody>
      </p:sp>
      <p:sp>
        <p:nvSpPr>
          <p:cNvPr id="2" name="Заголовок 1"/>
          <p:cNvSpPr>
            <a:spLocks noGrp="1"/>
          </p:cNvSpPr>
          <p:nvPr>
            <p:ph type="title"/>
          </p:nvPr>
        </p:nvSpPr>
        <p:spPr>
          <a:xfrm>
            <a:off x="677512" y="609600"/>
            <a:ext cx="8684698" cy="2455718"/>
          </a:xfrm>
        </p:spPr>
        <p:txBody>
          <a:bodyPr>
            <a:normAutofit/>
          </a:bodyPr>
          <a:lstStyle/>
          <a:p>
            <a:r>
              <a:rPr lang="ru-RU" dirty="0" smtClean="0">
                <a:solidFill>
                  <a:srgbClr val="0070C0"/>
                </a:solidFill>
              </a:rPr>
              <a:t>Спортивные звания и разряды присваиваются спортсменам по возрастным группам:</a:t>
            </a:r>
            <a:endParaRPr lang="ru-RU" dirty="0">
              <a:solidFill>
                <a:srgbClr val="0070C0"/>
              </a:solidFill>
            </a:endParaRPr>
          </a:p>
        </p:txBody>
      </p:sp>
    </p:spTree>
    <p:extLst>
      <p:ext uri="{BB962C8B-B14F-4D97-AF65-F5344CB8AC3E}">
        <p14:creationId xmlns:p14="http://schemas.microsoft.com/office/powerpoint/2010/main" val="33517308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Грань">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SalesStrategy_FacetGreenTheme_16x9_TP103418064" id="{D87256E1-9872-493E-B720-92FCF51AA491}" vid="{31F67606-90CF-4D61-9B50-ABDC4CD7DD71}"/>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6836B0F-2395-43B9-BBEF-90A78CA70F2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Презентация стратегии продаж, тема с фасетным оформлением (широкоэкранная)</Template>
  <TotalTime>1409</TotalTime>
  <Words>1122</Words>
  <Application>Microsoft Office PowerPoint</Application>
  <PresentationFormat>Широкоэкранный</PresentationFormat>
  <Paragraphs>104</Paragraphs>
  <Slides>32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32</vt:i4>
      </vt:variant>
    </vt:vector>
  </HeadingPairs>
  <TitlesOfParts>
    <vt:vector size="38" baseType="lpstr">
      <vt:lpstr>Arial</vt:lpstr>
      <vt:lpstr>Calibri</vt:lpstr>
      <vt:lpstr>Times New Roman</vt:lpstr>
      <vt:lpstr>Trebuchet MS</vt:lpstr>
      <vt:lpstr>Wingdings 3</vt:lpstr>
      <vt:lpstr>Грань</vt:lpstr>
      <vt:lpstr>присвоение спортивных  разрядов</vt:lpstr>
      <vt:lpstr>Положение о Единой всероссийской спортивной классификации </vt:lpstr>
      <vt:lpstr>В Российской Федерации установлены   Спортивные звания</vt:lpstr>
      <vt:lpstr>Спортивные разряды</vt:lpstr>
      <vt:lpstr>Спортивные разряды и спортивные звания присваиваются гражданам Российской Федерации   - по итогам выступлений на официальных спортивных соревнованиях или физкультурных мероприятиях, включенных в Единый календарный план межрегиональных, всероссийских и международных физкультурных мероприятий (ЕКП),  - в календарные планы официальных физкультурных мероприятий субъектов РФ,  - в календарные планы физкультурных мероприятий и спортивных мероприятий муниципальных образований </vt:lpstr>
      <vt:lpstr> Спортивные разряды и звания присваиваются по итогам выступлений на соревнованиях, имеющих следующий статус и наименование:  1. Международные соревнования : Олимпийские игры, Чемпионат Мира, Кубок Мира, Чемпионат Европы, Кубок Европы, Первенство Мира, Всемирная Универсиада, Первенство Европы, Европейский юношеский Олимпийский фестиваль, другие международные соревнования, первенство среди лиц без ограничения верхней границы возраста и с ограничением верхней границы возраста, первенство мира среди студентов…  2. Всероссийские соревнования, физкультурные мероприятия: Чемпионат России, Кубок России, Первенство России, Всероссийская Спартакиада между субъектами РФ по летним и зимним видам спорта  и другие всероссийские соревнования среди лиц без ограничения верхней границы возраста и с ограничением верхней границы возраста, всероссийская универсиада, всероссийские соревнования среди студентов</vt:lpstr>
      <vt:lpstr> 3.Межрегиональные соревнования, физкультурные мероприятия : Чемпионат и Первенство федерального округа, двух и более федеральных округов, другие межрегиональные соревнования, в том числе являющиеся отборочными к Всероссийской Спартакиаде между субъектами РФ по летним и зимним видам спорта среди лиц с ограничением и без ограничения верхней границы возраста  4.Соревнования, физкультурные мероприятия субъекта РФ и муниципальных образований: Чемпионат, Кубок, Первенство субъекта, другие соревнования субъекта РФ среди лиц с ограничением и без ограничения верхней границы возраста; Чемпионат, Первенство и другие соревнования муниципального образования среди лиц с ограничением верхней границы возраста и без ограничения</vt:lpstr>
      <vt:lpstr> В виде спорта (для каждого вида программы) количество чемпионатов, кубков или первенств в каждой возрастной группе, классифицируемых в календарном году для присвоения спортивных званий и спортивных разрядов, не может быть более одного</vt:lpstr>
      <vt:lpstr>Спортивные звания и разряды присваиваются спортсменам по возрастным группам:</vt:lpstr>
      <vt:lpstr>Положения, нормы, требования и условия их выполнения, включенные в ЕВСК размещены на официальном сайте Министерства спорта РФ: minsport.gov.ru  СПОРТ-ГОСУДАРСТВЕННОЕ РЕГУЛИРОВАНИЕ В СФЕРЕ СПОРТА-ЕДИНАЯ ВСЕРОССИЙСКАЯ СПОРТИВНАЯ КЛАССИФИКАЦИЯ- ЕВСК 2018-2021гг.(летние виды) ЕВСК 2019-2022 гг.(зимние виды)</vt:lpstr>
      <vt:lpstr>Условия выполнения норм для всех видов программ- количество участников (пар, групп, экипажей, команд спортсменов):</vt:lpstr>
      <vt:lpstr> Для соревнований субъекта РФ, межмуниципальных и муниципальных соревнований условиями выполнения норм, которые в качестве показателей содержат баллы, очки, а также иные показатели, предусмотренные правилами вида спорта, начисляемые спортивными судьями является-   наличие в виде программы не менее 6 участников! (пар, групп, экипажей, команд спортсменов)</vt:lpstr>
      <vt:lpstr>Условия выполнения требований (места, количество побед, количество игр) для видов программ - количество участников (пар, групп, экипажей, команд спортсменов):</vt:lpstr>
      <vt:lpstr>Международные соревнования: другие международные соревнования с ограничением верхней границы возраста и без ограничения верхней границы возраста – не менее 15 стран Чемпионат Мира, Всемирные игры, Кубок Мира, Чемпионат Европы, Кубок Европы, Первенство Мира, Юношеские Олимпийские игры, Всемирная универсиада, Первенство Европы – не менее 25 стран</vt:lpstr>
      <vt:lpstr> Всероссийские соревнованиях (за исключением чемпионатов и первенств России) наличие определенного количества субъектов РФ:  - 25% субъектов (всего 85) 21-22- для всех видов спорта - 60%  субъектов, на территории которых осуществляли свою деятельность региональные спортивные федерации по соответствующему виду спорта, на день начала проведения соревнований- для видов спорта, которые развиваются общероссийскими спортивными федерациями в соответствии с частью 4 статьи 14 Федерального закона  (от 04.12.2007 №329 ФЗ) «О физической культуре и спорте в Российской Федерации) </vt:lpstr>
      <vt:lpstr>Межрегиональные соревнования  наличие необходимого количества субъектов:  - 50% субъектов РФ от общего количества субъектов РФ, входящих в соответствующий федеральный округ (12 всего – 6)-для всех видов спорта - 60%  субъектов, на территории которых осуществляли свою деятельность региональные спортивные федерации по соответствующему виду спорта, на день начала проведения соревнований- для видов спорта, которые развиваются общероссийскими спортивными федерациями</vt:lpstr>
      <vt:lpstr>В случае, если в соревнованиях, предусмотренных п.25 Положения, приняли участие представители меньшего количества субъектов Российской Федерации, спортивное звание или спортивный разряд присваивается при условии выполнения дважды в течении 3 лет требований и условий их выполнения необходимых для присвоения соответствующих спортивных званий и спортивных разрядов</vt:lpstr>
      <vt:lpstr>В случае, если для присвоения (подтверждения) спортивного разряда или присвоения спортивного звания одним из условий является выполнение норм, требований на двух и более соревнованиях, и при этом отменено одно из соревнований в связи с обстоятельствами непреодолимой силы, в результате чего спортсмен не принял в нем участие, спорт. звание или спорт. разряд присваивается (подтверждается) за выполнение норм, требований на проведенном соревновании</vt:lpstr>
      <vt:lpstr>В случае, если вследствие отмены соревнований, причинами которой послужили обстоятельства непреодолимой силы, спортсмен не выполнил требования по завоеванию необходимого количества побед для присвоения (подтверждения) спортивного разряда, срок выполнения таких требований продлевается на 12 месяцев о дня окончания срока обстоятельств непреодолимой силы.</vt:lpstr>
      <vt:lpstr>Условия выполнения норм и требований: количество спортивных судей соответствующей квалификационной категории</vt:lpstr>
      <vt:lpstr>Спортивные звания</vt:lpstr>
      <vt:lpstr>К представлению спортивного звания прилагаются:</vt:lpstr>
      <vt:lpstr>Основания для отказа в присвоении спорт. звания:</vt:lpstr>
      <vt:lpstr>Порядок присвоения спортивных разрядов</vt:lpstr>
      <vt:lpstr>Спортивные разряды II и III  присваиваются органами местного самоуправления муниципальных районов и городских округов сроком на 2 года  по представлению руководителя региональной или местной спорт. Федерации, заверенному печатью (при наличии) и подписью должностного лица по месту их территориальной сферы деятельности</vt:lpstr>
      <vt:lpstr> Спортивные разряды I юношеский, II юношеский, III юношеский</vt:lpstr>
      <vt:lpstr>Документы для присвоения спортивного разряда:</vt:lpstr>
      <vt:lpstr>Карточка учета  </vt:lpstr>
      <vt:lpstr>Основания для отказа в присвоении спортивного разряда:   - несоответствие результата спортсмена, указанного в документах, утвержденным Минспортом РФ нормам, требованиям и условиям их выполнения;  - спортивная дисквалификация спортсмена;  - нарушение условий допуска к соревнованиям, установленного положениями (регламентами) о таких соревнованиях, утвержденных их организаторами;  - наличие решения соответствующей антидопинговой организации о нарушении спортсменом антидопинговых правил </vt:lpstr>
      <vt:lpstr>Подтверждение спортивных разрядов</vt:lpstr>
      <vt:lpstr>П.59 положения о ЕВСК В случае если вследствие отмены соревнований, причинами которой послужили обстоятельства непреодолимой силы, спортсмен не подтвердил спортивный разряд, срок действия такого спортивного разряда продлевается на 12 месяцев со дня окончания срока действия обстоятельств непреодолимой силы.</vt:lpstr>
      <vt:lpstr>Спасибо за внимание!</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присвоение спортивных  разрядов</dc:title>
  <dc:creator>Елена В. Клюева</dc:creator>
  <cp:keywords/>
  <cp:lastModifiedBy>Елена В. Клюева</cp:lastModifiedBy>
  <cp:revision>82</cp:revision>
  <cp:lastPrinted>2018-11-14T03:52:59Z</cp:lastPrinted>
  <dcterms:created xsi:type="dcterms:W3CDTF">2017-04-25T04:02:29Z</dcterms:created>
  <dcterms:modified xsi:type="dcterms:W3CDTF">2021-09-01T09:57:18Z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TC034180659991</vt:lpwstr>
  </property>
</Properties>
</file>