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9" r:id="rId3"/>
    <p:sldId id="266" r:id="rId4"/>
    <p:sldId id="267" r:id="rId5"/>
    <p:sldId id="256" r:id="rId6"/>
    <p:sldId id="268" r:id="rId7"/>
    <p:sldId id="269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706C3-03A4-4006-A239-B61D2E96F444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1661C-D263-4BC7-81EF-1AFF14DD583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вопросами развития физической культуры и спорта на местах занимаются: 12 комитетов и 19 отделов по физической культуре и спорту, 3 управления культуры, спорта и молодежной политики, 16 комитетов и 10 отделов по делам молодежи, культуре, физической культуре и спорту, 3 специалиста по спорту в администрациях районов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E26E2-22DD-46E0-973E-D33EB5210F95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709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1661C-D263-4BC7-81EF-1AFF14DD583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01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CEF4F-D80E-4276-B9BE-E0B603C640A5}" type="datetimeFigureOut">
              <a:rPr lang="ru-RU" smtClean="0"/>
              <a:t>27.05.2019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F9973-57B6-4686-BF0A-2082319C5609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Организационная структура управления и кадровое обеспечение  </a:t>
            </a:r>
            <a:r>
              <a:rPr lang="ru-RU" sz="3300" b="1" dirty="0">
                <a:latin typeface="Calibri" panose="020F0502020204030204" pitchFamily="34" charset="0"/>
                <a:cs typeface="Calibri" panose="020F0502020204030204" pitchFamily="34" charset="0"/>
              </a:rPr>
              <a:t>физической </a:t>
            </a:r>
            <a:r>
              <a:rPr lang="ru-RU" sz="33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культуры и спорта в Алтайском крае</a:t>
            </a:r>
            <a:endParaRPr lang="ru-RU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732" y="4561102"/>
            <a:ext cx="3494943" cy="760443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Перфильев Алексей Анатольевич,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Алтайский край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99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1" y="175969"/>
            <a:ext cx="8997553" cy="60202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управления физической культурой и спортом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и местном уровне в Алтайском крае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9298" y="944647"/>
            <a:ext cx="1619346" cy="1937772"/>
          </a:xfrm>
          <a:prstGeom prst="round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Алтайское краевой Законодательное Собрание</a:t>
            </a:r>
            <a:endParaRPr lang="ru-RU" sz="1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1626530"/>
            <a:ext cx="2804858" cy="493396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Правительство </a:t>
            </a:r>
            <a:r>
              <a:rPr lang="ru-RU" sz="1300" b="1" kern="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Алтайского края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5" y="972777"/>
            <a:ext cx="2802791" cy="500066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ru-RU" sz="1300" b="1" kern="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Губернатор Алтайского края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5" y="2280279"/>
            <a:ext cx="2805542" cy="592964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</a:t>
            </a:r>
            <a:r>
              <a:rPr kumimoji="0" lang="ru-RU" sz="13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kern="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спорта Алтайского края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55537" y="967875"/>
            <a:ext cx="3516924" cy="23922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Общественная палата </a:t>
            </a:r>
            <a:r>
              <a:rPr lang="ru-RU" sz="1300" b="1" kern="0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Алтайского края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52788" y="1236229"/>
            <a:ext cx="3516925" cy="248111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Олимпийский совет 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Алтайского края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56512" y="1522199"/>
            <a:ext cx="3519671" cy="505308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Общественный совет по физической культуре и 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спорту</a:t>
            </a:r>
            <a:r>
              <a:rPr lang="ru-RU" sz="1300" b="1" kern="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300" b="1" kern="0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 губернаторе Алтайского края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52790" y="2065365"/>
            <a:ext cx="3519671" cy="81118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Региональные спортивные </a:t>
            </a:r>
            <a:r>
              <a:rPr lang="ru-RU" sz="1300" b="1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федерации и иные общественные, общественно-государственные организации</a:t>
            </a:r>
            <a:endParaRPr lang="ru-RU" sz="1300" b="1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84014" y="977321"/>
            <a:ext cx="526439" cy="1895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ru-RU" sz="1400" b="1" dirty="0" smtClean="0">
                <a:latin typeface="+mj-lt"/>
                <a:cs typeface="Times New Roman" panose="02020603050405020304" pitchFamily="18" charset="0"/>
              </a:rPr>
              <a:t>Региональный уровень</a:t>
            </a:r>
            <a:endParaRPr lang="ru-RU" sz="1400" b="1" dirty="0">
              <a:latin typeface="+mj-lt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0" y="3002456"/>
            <a:ext cx="9144000" cy="151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8384014" y="3260181"/>
            <a:ext cx="526439" cy="1997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ru-RU" sz="1400" b="1" dirty="0" smtClean="0">
                <a:latin typeface="+mj-lt"/>
                <a:cs typeface="Times New Roman" panose="02020603050405020304" pitchFamily="18" charset="0"/>
              </a:rPr>
              <a:t>Местный уровень</a:t>
            </a:r>
            <a:endParaRPr lang="ru-RU" sz="14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4298" y="3260182"/>
            <a:ext cx="1607090" cy="1997621"/>
          </a:xfrm>
          <a:prstGeom prst="roundRect">
            <a:avLst/>
          </a:prstGeom>
          <a:solidFill>
            <a:schemeClr val="tx2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Представительный орган муниципального образования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835695" y="3236621"/>
            <a:ext cx="2805267" cy="41724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Глава муниципального образования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835693" y="4121655"/>
            <a:ext cx="2802791" cy="1168751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Орган местного самоуправления в области физической культуры и 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спорта </a:t>
            </a: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(комитет, отдел, 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специалист), </a:t>
            </a: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иные 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органы </a:t>
            </a: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местного самоуправления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835694" y="3762793"/>
            <a:ext cx="2802791" cy="257497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 smtClean="0">
                <a:latin typeface="+mj-lt"/>
                <a:cs typeface="Times New Roman" panose="02020603050405020304" pitchFamily="18" charset="0"/>
              </a:rPr>
              <a:t>Местная администрация 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752789" y="3260181"/>
            <a:ext cx="3516925" cy="1997620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Общественные организации в области физической культуры и спорта (федерации, советы и т.д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-33933" y="5411490"/>
            <a:ext cx="9144000" cy="151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8383952" y="5495504"/>
            <a:ext cx="526439" cy="1285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ru-RU" sz="1400" b="1" dirty="0" smtClean="0">
                <a:latin typeface="+mj-lt"/>
                <a:cs typeface="Times New Roman" panose="02020603050405020304" pitchFamily="18" charset="0"/>
              </a:rPr>
              <a:t>Первичный уровень</a:t>
            </a:r>
            <a:endParaRPr lang="ru-RU" sz="14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8251" y="5515075"/>
            <a:ext cx="1376862" cy="126622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спортивные школы, в 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т.ч</a:t>
            </a:r>
            <a:r>
              <a:rPr kumimoji="0" lang="ru-RU" sz="13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олимпийского резерва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515536" y="5515075"/>
            <a:ext cx="1390305" cy="126622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организации и научные организации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000462" y="5515075"/>
            <a:ext cx="1193470" cy="126622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физкультурно-спортивные организации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274355" y="5515075"/>
            <a:ext cx="1270354" cy="126622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студенческие и школьные спортивные клубы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643442" y="5516264"/>
            <a:ext cx="1083652" cy="1265031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спортивные сооружения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822220" y="5527631"/>
            <a:ext cx="1466606" cy="1253664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300" b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общеотраслевые организации </a:t>
            </a:r>
            <a:r>
              <a:rPr lang="ru-RU" sz="13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 средства массовой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6868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86700" cy="980728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управления физической культурой и спортом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региональном и местном уровне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980728"/>
            <a:ext cx="8568952" cy="5877273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на региональном и местном уровне, как правило, не имеют в достаточном количестве подведомственных физкультурно-спортивных организаций для выполнения возложенных на них функций.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самоуправления в области физической культуры и спорта испытывают кадровый «голод» (физический, интеллектуальный), который порождается низкой заработной платой,  высокой загруженностью в течение всего календарного года.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Правовой статус органов управления физической культурой и спортом на региональном и местном уровне в субъектах Российской Федерации недостаточно стабилен (в своем большинстве присутствует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полифункциональность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органов управления совместно с органами управления культурой, молодежной политикой и др., а также органы управления не имеют статуса юридического лица). Например, в Алтайском крае </a:t>
            </a:r>
            <a:r>
              <a:rPr lang="ru-RU" sz="3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городских округах и муниципальных районах вопросами развития физической культуры и спорта занимаются: 12 комитетов, 19 отделов по физической культуре и спорту, 3 управления культуры, спорта и молодежной политики, 16 комитетов и 10 отделов по делам молодежи, культуре, физической культуре и спорту, 3 специалиста в местных администрациях по спорту.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Однополярность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заинтересованности региональных и местных (при наличии) спортивных федераций в развитии вида спорта.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спортивные федерации желают получать только денежные средства без какой-либо ответственности по выполнению индикативных показателей по исполнению национальных целей и показателей развития отрасли физической культуры и спорта.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Низкий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соподчиненности региональных и местных спортивных федераций.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аккредитует орган управления физической культурой и спортом, а для местных федераций аккредитация законодательством не предусмотрена.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ru-RU" sz="1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29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6815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улучшению структуры уп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равления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культурой и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спортом на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региональном и местном уровне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352928" cy="54006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Внести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законодательство о необходимости аккредитации местных спортивных федераций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Рекомендовать представительным и высшим органам исполнительной власти субъектов Российской Федерации, а также главам и представительным органам муниципальных образований в структурах правительств субъектов Российской Федерации и местных администраций выделять орган управления физической культурой и спортом на правах юридического лица монофункционального характера.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Рекомендовать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главам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представительным органам муниципальных образований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организации работы учитывать необходимость создания подведомственных муниципальному органу управления физической культурой и спортом физкультурно-спортивных организаций, в полномочия могут входить вопросы реализации в муниципальном образовании «ВФСК «ГТО», организации подготовки спортивного резерва, организация и проведения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физкультурных и спортивных мероприятий, формирование и учет кандидатов сборные команды муниципального образования, организация массовой физической культуры и спорта.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долговременной основе условия, создающие реальные преференции для граждан, желающих трудоустроиться в муниципальных образованиях (малых городах, муниципальных районах).</a:t>
            </a:r>
          </a:p>
          <a:p>
            <a:pPr marL="0" indent="-385763"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85763"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85763"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385763" algn="just">
              <a:spcBef>
                <a:spcPts val="0"/>
              </a:spcBef>
              <a:buAutoNum type="arabicPeriod"/>
            </a:pPr>
            <a:endParaRPr lang="ru-RU" sz="1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008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АЛТАЙСКИЙ КРАЙ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719 муниципальных образований, в том числе: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 муниципальных районов, 10 городских округов.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6093296"/>
            <a:ext cx="5843606" cy="321471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емь управленческих округов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Андрей\Desktop\map_distric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12776"/>
            <a:ext cx="7490052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213" y="332656"/>
            <a:ext cx="7886700" cy="109609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кадрового обеспечения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и местном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(на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примере Алтайского края)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1556792"/>
            <a:ext cx="8424936" cy="504056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Отсутствие законодательно установленных норм (кроме, Концепции по ПСР до 2025 года, Единых рекомендаций по оплате труда на 2019 год) по повышению заработной платы для специалистов в области физической культуры и спорта (тренеров, инструкторов-методистов, специалистов по ГТО и т.д.) в аналогичных размерах, имеющихся у педагогических работников.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Старение специалистов в области физической культуры и спорта. Например, более  47 % тренерского 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состава организаций, осуществляющих спортивную 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подготовку, 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старше 45 лет (425 из 895 штатных тренеров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Отсутствие организаторов физкультурно-спортивной работы по месту жительства (инструктор по спорту) в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сельских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поселениях и городских округах муниципальных образований в связи с ограниченностью (финансовой несостоятельностью) местных бюджетов. Например, ранее данный вид обязательств был по содержанию был возложен совхозы и колхозы.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Несоответствие большинства специалистов в области физической культуры и спорта требованиям к образованию и обучению профессиональных стандартов.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Отсутствие прав на компенсацию по оплате коммунальных платежей для специалистов в области физической культуре и спорту, проживающих в сельской местности, в </a:t>
            </a:r>
            <a:r>
              <a:rPr lang="ru-RU" sz="17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аналогичных </a:t>
            </a: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размерах имеющихся у педагогических работников.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ru-RU" sz="19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031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8" y="188640"/>
            <a:ext cx="8629650" cy="139012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адровому обеспечению </a:t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региональном и местном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888" y="1412776"/>
            <a:ext cx="8629650" cy="5328591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Принятие нормативно-правового акта о повышении правового статуса специалистов в области физической культуры и спорта, в том числе повышение заработной платы 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аналогичных размерах, имеющихся у педагогических работников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Проработка вопроса о целевых программах субъектов Российской Федерации по материальной (финансовой) поддержке специалистов в области физической культуры и спорта, трудоустроенных в сельской местности и (или) малых городах Российской Федерации.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Проработка вопроса о внесению изменений в программы развития физической культуры и спорта в субъектах Российской Федерации по включению мероприятий, направленных на содержание инструкторов по спорту в муниципальных районах субъектов Российской Федерации с учетом их включенности в выполнение индикативных показателей по развитию физической культуры и спорта 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Создание на централизованной основе организаций, находящихся в ведении органов управления физической культурой и спортом, занимающихся организацией дополнительного профессионального образования за счет субъектов Российской Федерации (например, Красноярский край (институт дополнительного образования), Алтайский край (Алтайское училище олимпийского резерва).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Создание в каждом федеральном округе организаций (например, Сибирский государственный университет), занимающихся организацией и проведением дополнительного профессионального образования на бюджетной основе, привлекая лучших </a:t>
            </a:r>
            <a:r>
              <a:rPr lang="ru-RU" sz="1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специалистов </a:t>
            </a:r>
            <a:r>
              <a:rPr lang="ru-RU" sz="1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страны по направлениям физической культуры и спорта.</a:t>
            </a:r>
          </a:p>
          <a:p>
            <a:pPr marL="0" indent="0" algn="just">
              <a:spcBef>
                <a:spcPts val="0"/>
              </a:spcBef>
              <a:buAutoNum type="arabicPeriod"/>
            </a:pPr>
            <a:endParaRPr lang="ru-RU" sz="165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AutoNum type="arabicPeriod"/>
            </a:pPr>
            <a:endParaRPr lang="ru-RU" sz="165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9954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1025</Words>
  <Application>Microsoft Office PowerPoint</Application>
  <PresentationFormat>Экран (4:3)</PresentationFormat>
  <Paragraphs>56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Организационная структура управления и кадровое обеспечение  физической культуры и спорта в Алтайском крае</vt:lpstr>
      <vt:lpstr>Структура управления физической культурой и спортом  на региональном и местном уровне в Алтайском крае</vt:lpstr>
      <vt:lpstr>Проблемы управления физической культурой и спортом на региональном и местном уровне</vt:lpstr>
      <vt:lpstr>Предложения по улучшению структуры управления физической культурой и спортом на региональном и местном уровне </vt:lpstr>
      <vt:lpstr>АЛТАЙСКИЙ КРАЙ 719 муниципальных образований, в том числе:  59 муниципальных районов, 10 городских округов. </vt:lpstr>
      <vt:lpstr>Проблемы кадрового обеспечения на региональном и местном уровне (на примере Алтайского края)</vt:lpstr>
      <vt:lpstr>Предложения по кадровому обеспечению  на региональном и местном уровне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АЛТАЙСКИЙ КРАЙ ШЕСТЬ УПРАВЛЕНЧИСКИХ ОКРУГОВ</dc:title>
  <dc:creator>Андрей</dc:creator>
  <cp:lastModifiedBy>Надежда Дворникова</cp:lastModifiedBy>
  <cp:revision>19</cp:revision>
  <cp:lastPrinted>2019-05-24T06:40:50Z</cp:lastPrinted>
  <dcterms:created xsi:type="dcterms:W3CDTF">2019-05-23T12:26:36Z</dcterms:created>
  <dcterms:modified xsi:type="dcterms:W3CDTF">2019-05-27T09:18:58Z</dcterms:modified>
</cp:coreProperties>
</file>