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29"/>
  </p:notesMasterIdLst>
  <p:handoutMasterIdLst>
    <p:handoutMasterId r:id="rId30"/>
  </p:handoutMasterIdLst>
  <p:sldIdLst>
    <p:sldId id="257" r:id="rId3"/>
    <p:sldId id="258" r:id="rId4"/>
    <p:sldId id="259" r:id="rId5"/>
    <p:sldId id="260" r:id="rId6"/>
    <p:sldId id="277" r:id="rId7"/>
    <p:sldId id="281" r:id="rId8"/>
    <p:sldId id="282" r:id="rId9"/>
    <p:sldId id="261" r:id="rId10"/>
    <p:sldId id="262" r:id="rId11"/>
    <p:sldId id="278" r:id="rId12"/>
    <p:sldId id="263" r:id="rId13"/>
    <p:sldId id="283" r:id="rId14"/>
    <p:sldId id="265" r:id="rId15"/>
    <p:sldId id="273" r:id="rId16"/>
    <p:sldId id="279" r:id="rId17"/>
    <p:sldId id="280" r:id="rId18"/>
    <p:sldId id="266" r:id="rId19"/>
    <p:sldId id="267" r:id="rId20"/>
    <p:sldId id="268" r:id="rId21"/>
    <p:sldId id="269" r:id="rId22"/>
    <p:sldId id="270" r:id="rId23"/>
    <p:sldId id="271" r:id="rId24"/>
    <p:sldId id="275" r:id="rId25"/>
    <p:sldId id="276" r:id="rId26"/>
    <p:sldId id="274" r:id="rId27"/>
    <p:sldId id="272" r:id="rId28"/>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notesViewPr>
    <p:cSldViewPr snapToGrid="0">
      <p:cViewPr varScale="1">
        <p:scale>
          <a:sx n="83" d="100"/>
          <a:sy n="83" d="100"/>
        </p:scale>
        <p:origin x="1248"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BE6FE14A-16AB-4C40-A7D8-3F677DBFF089}" type="datetimeFigureOut">
              <a:rPr lang="ru-RU" smtClean="0"/>
              <a:t>26.04.2019</a:t>
            </a:fld>
            <a:endParaRPr lang="ru-RU" dirty="0"/>
          </a:p>
        </p:txBody>
      </p:sp>
      <p:sp>
        <p:nvSpPr>
          <p:cNvPr id="4" name="Нижний колонтитул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1992EAA1-4B8A-4329-A86F-FE349EDDC6F1}" type="slidenum">
              <a:rPr lang="ru-RU" smtClean="0"/>
              <a:t>‹#›</a:t>
            </a:fld>
            <a:endParaRPr lang="ru-RU" dirty="0"/>
          </a:p>
        </p:txBody>
      </p:sp>
    </p:spTree>
    <p:extLst>
      <p:ext uri="{BB962C8B-B14F-4D97-AF65-F5344CB8AC3E}">
        <p14:creationId xmlns:p14="http://schemas.microsoft.com/office/powerpoint/2010/main" val="1185505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15A5BB7-EDD2-4B8D-93DB-AF0055258AEF}" type="datetimeFigureOut">
              <a:rPr lang="ru-RU" smtClean="0"/>
              <a:t>26.04.2019</a:t>
            </a:fld>
            <a:endParaRPr lang="ru-RU" dirty="0"/>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736A899-0740-419B-AA5C-A78CCC995C50}" type="slidenum">
              <a:rPr lang="ru-RU" smtClean="0"/>
              <a:t>‹#›</a:t>
            </a:fld>
            <a:endParaRPr lang="ru-RU" dirty="0"/>
          </a:p>
        </p:txBody>
      </p:sp>
    </p:spTree>
    <p:extLst>
      <p:ext uri="{BB962C8B-B14F-4D97-AF65-F5344CB8AC3E}">
        <p14:creationId xmlns:p14="http://schemas.microsoft.com/office/powerpoint/2010/main" val="2753110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cxnSp>
        <p:nvCxnSpPr>
          <p:cNvPr id="7" name="Прямая соединительная линия 6"/>
          <p:cNvCxnSpPr/>
          <p:nvPr/>
        </p:nvCxnSpPr>
        <p:spPr>
          <a:xfrm>
            <a:off x="9373453" y="0"/>
            <a:ext cx="1219518"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8" name="Прямая соединительная линия 7"/>
          <p:cNvCxnSpPr/>
          <p:nvPr/>
        </p:nvCxnSpPr>
        <p:spPr>
          <a:xfrm flipV="1">
            <a:off x="7427201" y="3681414"/>
            <a:ext cx="4764799"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9" name="Полилиния 8"/>
          <p:cNvSpPr/>
          <p:nvPr/>
        </p:nvSpPr>
        <p:spPr>
          <a:xfrm>
            <a:off x="9188726" y="-8467"/>
            <a:ext cx="3006450" cy="6866467"/>
          </a:xfrm>
          <a:custGeom>
            <a:avLst/>
            <a:gdLst>
              <a:gd name="connsiteX0" fmla="*/ 2023534 w 3005667"/>
              <a:gd name="connsiteY0" fmla="*/ 8467 h 6866467"/>
              <a:gd name="connsiteX1" fmla="*/ 0 w 3005667"/>
              <a:gd name="connsiteY1" fmla="*/ 6866467 h 6866467"/>
              <a:gd name="connsiteX2" fmla="*/ 2997200 w 3005667"/>
              <a:gd name="connsiteY2" fmla="*/ 6858000 h 6866467"/>
              <a:gd name="connsiteX3" fmla="*/ 3005667 w 3005667"/>
              <a:gd name="connsiteY3" fmla="*/ 0 h 6866467"/>
              <a:gd name="connsiteX4" fmla="*/ 2023534 w 3005667"/>
              <a:gd name="connsiteY4" fmla="*/ 8467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5667" h="6866467">
                <a:moveTo>
                  <a:pt x="2023534" y="8467"/>
                </a:moveTo>
                <a:lnTo>
                  <a:pt x="0" y="6866467"/>
                </a:lnTo>
                <a:lnTo>
                  <a:pt x="2997200" y="6858000"/>
                </a:lnTo>
                <a:cubicBezTo>
                  <a:pt x="3000022" y="4572000"/>
                  <a:pt x="3002845" y="2286000"/>
                  <a:pt x="3005667" y="0"/>
                </a:cubicBezTo>
                <a:lnTo>
                  <a:pt x="2023534" y="8467"/>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0" name="Полилиния 9"/>
          <p:cNvSpPr/>
          <p:nvPr/>
        </p:nvSpPr>
        <p:spPr>
          <a:xfrm>
            <a:off x="9603701" y="-8467"/>
            <a:ext cx="2591475" cy="6866467"/>
          </a:xfrm>
          <a:custGeom>
            <a:avLst/>
            <a:gdLst>
              <a:gd name="connsiteX0" fmla="*/ 0 w 2590800"/>
              <a:gd name="connsiteY0" fmla="*/ 0 h 6866467"/>
              <a:gd name="connsiteX1" fmla="*/ 1202267 w 2590800"/>
              <a:gd name="connsiteY1" fmla="*/ 6866467 h 6866467"/>
              <a:gd name="connsiteX2" fmla="*/ 2590800 w 2590800"/>
              <a:gd name="connsiteY2" fmla="*/ 6866467 h 6866467"/>
              <a:gd name="connsiteX3" fmla="*/ 2582333 w 2590800"/>
              <a:gd name="connsiteY3" fmla="*/ 0 h 6866467"/>
              <a:gd name="connsiteX4" fmla="*/ 0 w 2590800"/>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0800" h="6866467">
                <a:moveTo>
                  <a:pt x="0" y="0"/>
                </a:moveTo>
                <a:lnTo>
                  <a:pt x="1202267" y="6866467"/>
                </a:lnTo>
                <a:lnTo>
                  <a:pt x="2590800" y="6866467"/>
                </a:lnTo>
                <a:cubicBezTo>
                  <a:pt x="2587978" y="4577645"/>
                  <a:pt x="2585155" y="2288822"/>
                  <a:pt x="2582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1" name="Полилиния 10"/>
          <p:cNvSpPr/>
          <p:nvPr/>
        </p:nvSpPr>
        <p:spPr>
          <a:xfrm>
            <a:off x="8934660" y="3048000"/>
            <a:ext cx="3260516" cy="3810000"/>
          </a:xfrm>
          <a:custGeom>
            <a:avLst/>
            <a:gdLst>
              <a:gd name="connsiteX0" fmla="*/ 0 w 3259667"/>
              <a:gd name="connsiteY0" fmla="*/ 3810000 h 3810000"/>
              <a:gd name="connsiteX1" fmla="*/ 3251200 w 3259667"/>
              <a:gd name="connsiteY1" fmla="*/ 0 h 3810000"/>
              <a:gd name="connsiteX2" fmla="*/ 3259667 w 3259667"/>
              <a:gd name="connsiteY2" fmla="*/ 3810000 h 3810000"/>
              <a:gd name="connsiteX3" fmla="*/ 0 w 3259667"/>
              <a:gd name="connsiteY3" fmla="*/ 3810000 h 3810000"/>
            </a:gdLst>
            <a:ahLst/>
            <a:cxnLst>
              <a:cxn ang="0">
                <a:pos x="connsiteX0" y="connsiteY0"/>
              </a:cxn>
              <a:cxn ang="0">
                <a:pos x="connsiteX1" y="connsiteY1"/>
              </a:cxn>
              <a:cxn ang="0">
                <a:pos x="connsiteX2" y="connsiteY2"/>
              </a:cxn>
              <a:cxn ang="0">
                <a:pos x="connsiteX3" y="connsiteY3"/>
              </a:cxn>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2" name="Полилиния 11"/>
          <p:cNvSpPr/>
          <p:nvPr/>
        </p:nvSpPr>
        <p:spPr>
          <a:xfrm>
            <a:off x="9341166" y="-8467"/>
            <a:ext cx="2854010" cy="6866467"/>
          </a:xfrm>
          <a:custGeom>
            <a:avLst/>
            <a:gdLst>
              <a:gd name="connsiteX0" fmla="*/ 0 w 2853267"/>
              <a:gd name="connsiteY0" fmla="*/ 0 h 6866467"/>
              <a:gd name="connsiteX1" fmla="*/ 2472267 w 2853267"/>
              <a:gd name="connsiteY1" fmla="*/ 6866467 h 6866467"/>
              <a:gd name="connsiteX2" fmla="*/ 2853267 w 2853267"/>
              <a:gd name="connsiteY2" fmla="*/ 6858000 h 6866467"/>
              <a:gd name="connsiteX3" fmla="*/ 2853267 w 2853267"/>
              <a:gd name="connsiteY3" fmla="*/ 0 h 6866467"/>
              <a:gd name="connsiteX4" fmla="*/ 0 w 2853267"/>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3" name="Полилиния 12"/>
          <p:cNvSpPr/>
          <p:nvPr/>
        </p:nvSpPr>
        <p:spPr>
          <a:xfrm>
            <a:off x="10907908" y="-8467"/>
            <a:ext cx="1287268" cy="6866467"/>
          </a:xfrm>
          <a:custGeom>
            <a:avLst/>
            <a:gdLst>
              <a:gd name="connsiteX0" fmla="*/ 1016000 w 1286933"/>
              <a:gd name="connsiteY0" fmla="*/ 0 h 6866467"/>
              <a:gd name="connsiteX1" fmla="*/ 0 w 1286933"/>
              <a:gd name="connsiteY1" fmla="*/ 6866467 h 6866467"/>
              <a:gd name="connsiteX2" fmla="*/ 1286933 w 1286933"/>
              <a:gd name="connsiteY2" fmla="*/ 6866467 h 6866467"/>
              <a:gd name="connsiteX3" fmla="*/ 1278466 w 1286933"/>
              <a:gd name="connsiteY3" fmla="*/ 0 h 6866467"/>
              <a:gd name="connsiteX4" fmla="*/ 1016000 w 1286933"/>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4" name="Полилиния 13"/>
          <p:cNvSpPr/>
          <p:nvPr/>
        </p:nvSpPr>
        <p:spPr>
          <a:xfrm>
            <a:off x="10941783" y="-8468"/>
            <a:ext cx="1270575" cy="6866467"/>
          </a:xfrm>
          <a:custGeom>
            <a:avLst/>
            <a:gdLst>
              <a:gd name="connsiteX0" fmla="*/ 0 w 1244600"/>
              <a:gd name="connsiteY0" fmla="*/ 0 h 6874934"/>
              <a:gd name="connsiteX1" fmla="*/ 1117600 w 1244600"/>
              <a:gd name="connsiteY1" fmla="*/ 6866467 h 6874934"/>
              <a:gd name="connsiteX2" fmla="*/ 1244600 w 1244600"/>
              <a:gd name="connsiteY2" fmla="*/ 6874934 h 6874934"/>
              <a:gd name="connsiteX3" fmla="*/ 1236134 w 1244600"/>
              <a:gd name="connsiteY3" fmla="*/ 0 h 6874934"/>
              <a:gd name="connsiteX4" fmla="*/ 0 w 1244600"/>
              <a:gd name="connsiteY4" fmla="*/ 0 h 6874934"/>
              <a:gd name="connsiteX0" fmla="*/ 0 w 1253067"/>
              <a:gd name="connsiteY0" fmla="*/ 0 h 6874934"/>
              <a:gd name="connsiteX1" fmla="*/ 1117600 w 1253067"/>
              <a:gd name="connsiteY1" fmla="*/ 6866467 h 6874934"/>
              <a:gd name="connsiteX2" fmla="*/ 1244600 w 1253067"/>
              <a:gd name="connsiteY2" fmla="*/ 6874934 h 6874934"/>
              <a:gd name="connsiteX3" fmla="*/ 1253067 w 1253067"/>
              <a:gd name="connsiteY3" fmla="*/ 0 h 6874934"/>
              <a:gd name="connsiteX4" fmla="*/ 0 w 1253067"/>
              <a:gd name="connsiteY4" fmla="*/ 0 h 6874934"/>
              <a:gd name="connsiteX0" fmla="*/ 0 w 1270244"/>
              <a:gd name="connsiteY0" fmla="*/ 0 h 6866467"/>
              <a:gd name="connsiteX1" fmla="*/ 1117600 w 1270244"/>
              <a:gd name="connsiteY1" fmla="*/ 6866467 h 6866467"/>
              <a:gd name="connsiteX2" fmla="*/ 1270000 w 1270244"/>
              <a:gd name="connsiteY2" fmla="*/ 6866467 h 6866467"/>
              <a:gd name="connsiteX3" fmla="*/ 1253067 w 1270244"/>
              <a:gd name="connsiteY3" fmla="*/ 0 h 6866467"/>
              <a:gd name="connsiteX4" fmla="*/ 0 w 1270244"/>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5" name="Полилиния 14"/>
          <p:cNvSpPr/>
          <p:nvPr/>
        </p:nvSpPr>
        <p:spPr>
          <a:xfrm>
            <a:off x="-8468" y="-8468"/>
            <a:ext cx="863825" cy="5698067"/>
          </a:xfrm>
          <a:custGeom>
            <a:avLst/>
            <a:gdLst>
              <a:gd name="connsiteX0" fmla="*/ 0 w 863600"/>
              <a:gd name="connsiteY0" fmla="*/ 8467 h 5698067"/>
              <a:gd name="connsiteX1" fmla="*/ 863600 w 863600"/>
              <a:gd name="connsiteY1" fmla="*/ 0 h 5698067"/>
              <a:gd name="connsiteX2" fmla="*/ 863600 w 863600"/>
              <a:gd name="connsiteY2" fmla="*/ 16934 h 5698067"/>
              <a:gd name="connsiteX3" fmla="*/ 0 w 863600"/>
              <a:gd name="connsiteY3" fmla="*/ 5698067 h 5698067"/>
              <a:gd name="connsiteX4" fmla="*/ 0 w 863600"/>
              <a:gd name="connsiteY4" fmla="*/ 8467 h 56980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6" name="Полилиния 15"/>
          <p:cNvSpPr/>
          <p:nvPr/>
        </p:nvSpPr>
        <p:spPr>
          <a:xfrm>
            <a:off x="10374369" y="3589868"/>
            <a:ext cx="1820807" cy="3268133"/>
          </a:xfrm>
          <a:custGeom>
            <a:avLst/>
            <a:gdLst>
              <a:gd name="connsiteX0" fmla="*/ 0 w 1820333"/>
              <a:gd name="connsiteY0" fmla="*/ 3268133 h 3268133"/>
              <a:gd name="connsiteX1" fmla="*/ 1811866 w 1820333"/>
              <a:gd name="connsiteY1" fmla="*/ 0 h 3268133"/>
              <a:gd name="connsiteX2" fmla="*/ 1820333 w 1820333"/>
              <a:gd name="connsiteY2" fmla="*/ 3259666 h 3268133"/>
              <a:gd name="connsiteX3" fmla="*/ 0 w 1820333"/>
              <a:gd name="connsiteY3" fmla="*/ 3268133 h 3268133"/>
            </a:gdLst>
            <a:ahLst/>
            <a:cxnLst>
              <a:cxn ang="0">
                <a:pos x="connsiteX0" y="connsiteY0"/>
              </a:cxn>
              <a:cxn ang="0">
                <a:pos x="connsiteX1" y="connsiteY1"/>
              </a:cxn>
              <a:cxn ang="0">
                <a:pos x="connsiteX2" y="connsiteY2"/>
              </a:cxn>
              <a:cxn ang="0">
                <a:pos x="connsiteX3" y="connsiteY3"/>
              </a:cxn>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2" name="Заголовок 1"/>
          <p:cNvSpPr>
            <a:spLocks noGrp="1"/>
          </p:cNvSpPr>
          <p:nvPr>
            <p:ph type="ctrTitle"/>
          </p:nvPr>
        </p:nvSpPr>
        <p:spPr>
          <a:xfrm>
            <a:off x="1507460" y="2404534"/>
            <a:ext cx="7768959" cy="1646302"/>
          </a:xfrm>
        </p:spPr>
        <p:txBody>
          <a:bodyPr anchor="b">
            <a:noAutofit/>
          </a:bodyPr>
          <a:lstStyle>
            <a:lvl1pPr algn="r">
              <a:defRPr sz="5400">
                <a:solidFill>
                  <a:schemeClr val="accent1"/>
                </a:solidFill>
              </a:defRPr>
            </a:lvl1pPr>
          </a:lstStyle>
          <a:p>
            <a:r>
              <a:rPr lang="ru-RU" smtClean="0"/>
              <a:t>Образец заголовка</a:t>
            </a:r>
            <a:endParaRPr lang="ru-RU" dirty="0"/>
          </a:p>
        </p:txBody>
      </p:sp>
      <p:sp>
        <p:nvSpPr>
          <p:cNvPr id="3" name="Подзаголовок 2"/>
          <p:cNvSpPr>
            <a:spLocks noGrp="1"/>
          </p:cNvSpPr>
          <p:nvPr>
            <p:ph type="subTitle" idx="1"/>
          </p:nvPr>
        </p:nvSpPr>
        <p:spPr>
          <a:xfrm>
            <a:off x="1507460" y="4050834"/>
            <a:ext cx="776895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dirty="0"/>
          </a:p>
        </p:txBody>
      </p:sp>
      <p:sp>
        <p:nvSpPr>
          <p:cNvPr id="4" name="Дата 3"/>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3757727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Название и подпись">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2" y="609600"/>
            <a:ext cx="8598907" cy="3403600"/>
          </a:xfrm>
        </p:spPr>
        <p:txBody>
          <a:bodyPr anchor="ctr">
            <a:normAutofit/>
          </a:bodyPr>
          <a:lstStyle>
            <a:lvl1pPr algn="l">
              <a:defRPr sz="44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470400"/>
            <a:ext cx="8598907"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565848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Предложение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1577" y="609600"/>
            <a:ext cx="8096242" cy="3022600"/>
          </a:xfrm>
        </p:spPr>
        <p:txBody>
          <a:bodyPr anchor="ctr">
            <a:normAutofit/>
          </a:bodyPr>
          <a:lstStyle>
            <a:lvl1pPr algn="l">
              <a:defRPr sz="44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470400"/>
            <a:ext cx="8598907"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
        <p:nvSpPr>
          <p:cNvPr id="23" name="Текст 9"/>
          <p:cNvSpPr>
            <a:spLocks noGrp="1"/>
          </p:cNvSpPr>
          <p:nvPr>
            <p:ph type="body" sz="quarter" idx="13"/>
          </p:nvPr>
        </p:nvSpPr>
        <p:spPr>
          <a:xfrm>
            <a:off x="1366495" y="3632200"/>
            <a:ext cx="7226406"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20" name="Надпись 19"/>
          <p:cNvSpPr txBox="1"/>
          <p:nvPr/>
        </p:nvSpPr>
        <p:spPr>
          <a:xfrm>
            <a:off x="542011" y="790378"/>
            <a:ext cx="60975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defTabSz="914400">
              <a:buNone/>
            </a:pPr>
            <a:r>
              <a:rPr lang="ru-RU" sz="8000" b="0" i="0" baseline="0" dirty="0" smtClean="0">
                <a:solidFill>
                  <a:srgbClr val="90C226">
                    <a:lumMod val="60000"/>
                    <a:lumOff val="40000"/>
                  </a:srgbClr>
                </a:solidFill>
                <a:latin typeface="Arial"/>
                <a:ea typeface="+mn-ea"/>
                <a:cs typeface="+mn-cs"/>
              </a:rPr>
              <a:t>"</a:t>
            </a:r>
            <a:endParaRPr lang="ru-RU" sz="8000" b="0" i="0" baseline="0" dirty="0">
              <a:solidFill>
                <a:srgbClr val="90C226">
                  <a:lumMod val="60000"/>
                  <a:lumOff val="40000"/>
                </a:srgbClr>
              </a:solidFill>
              <a:latin typeface="Arial"/>
              <a:ea typeface="+mn-ea"/>
              <a:cs typeface="+mn-cs"/>
            </a:endParaRPr>
          </a:p>
        </p:txBody>
      </p:sp>
      <p:sp>
        <p:nvSpPr>
          <p:cNvPr id="22" name="Надпись 21"/>
          <p:cNvSpPr txBox="1"/>
          <p:nvPr/>
        </p:nvSpPr>
        <p:spPr>
          <a:xfrm>
            <a:off x="8895327" y="2886556"/>
            <a:ext cx="609759" cy="584776"/>
          </a:xfrm>
          <a:prstGeom prst="rect">
            <a:avLst/>
          </a:prstGeom>
        </p:spPr>
        <p:txBody>
          <a:bodyPr vert="horz" lIns="91440" tIns="45720" rIns="91440" bIns="45720" rtlCol="0" anchor="ctr">
            <a:noAutofit/>
          </a:bodyPr>
          <a:lstStyle>
            <a:defPPr>
              <a:defRPr lang="en-US"/>
            </a:defPPr>
            <a:lvl1pPr lvl="0">
              <a:spcBef>
                <a:spcPct val="0"/>
              </a:spcBef>
              <a:buNone/>
              <a:defRPr sz="8000" b="0" cap="all" baseline="0">
                <a:ln w="3175" cmpd="sng">
                  <a:noFill/>
                </a:ln>
                <a:effectLst/>
                <a:latin typeface="Arial"/>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defTabSz="914400">
              <a:buNone/>
            </a:pPr>
            <a:r>
              <a:rPr lang="ru-RU" sz="8000" b="0" i="0" dirty="0" smtClean="0">
                <a:solidFill>
                  <a:srgbClr val="90C226">
                    <a:lumMod val="60000"/>
                    <a:lumOff val="40000"/>
                  </a:srgbClr>
                </a:solidFill>
                <a:latin typeface="Trebuchet MS"/>
                <a:ea typeface="+mn-ea"/>
                <a:cs typeface="+mn-cs"/>
              </a:rPr>
              <a:t>"</a:t>
            </a:r>
            <a:endParaRPr lang="ru-RU" sz="8000" b="0" i="0" dirty="0">
              <a:solidFill>
                <a:srgbClr val="90C226">
                  <a:lumMod val="60000"/>
                  <a:lumOff val="40000"/>
                </a:srgbClr>
              </a:solidFill>
              <a:latin typeface="Trebuchet MS"/>
              <a:ea typeface="+mn-ea"/>
              <a:cs typeface="+mn-cs"/>
            </a:endParaRPr>
          </a:p>
        </p:txBody>
      </p:sp>
    </p:spTree>
    <p:extLst>
      <p:ext uri="{BB962C8B-B14F-4D97-AF65-F5344CB8AC3E}">
        <p14:creationId xmlns:p14="http://schemas.microsoft.com/office/powerpoint/2010/main" val="3599817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Именная карточк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2" y="1931988"/>
            <a:ext cx="8598907" cy="2595460"/>
          </a:xfrm>
        </p:spPr>
        <p:txBody>
          <a:bodyPr anchor="b">
            <a:normAutofit/>
          </a:bodyPr>
          <a:lstStyle>
            <a:lvl1pPr algn="l">
              <a:defRPr sz="44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527448"/>
            <a:ext cx="8598907"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3967032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Именная карточка с предложение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1577" y="609600"/>
            <a:ext cx="8096242" cy="3022600"/>
          </a:xfrm>
        </p:spPr>
        <p:txBody>
          <a:bodyPr anchor="ctr">
            <a:normAutofit/>
          </a:bodyPr>
          <a:lstStyle>
            <a:lvl1pPr algn="l">
              <a:defRPr sz="44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527448"/>
            <a:ext cx="8598907"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
        <p:nvSpPr>
          <p:cNvPr id="23" name="Текст 9"/>
          <p:cNvSpPr>
            <a:spLocks noGrp="1"/>
          </p:cNvSpPr>
          <p:nvPr>
            <p:ph type="body" sz="quarter" idx="13"/>
          </p:nvPr>
        </p:nvSpPr>
        <p:spPr>
          <a:xfrm>
            <a:off x="677509" y="4013200"/>
            <a:ext cx="8598908"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24" name="Надпись 23"/>
          <p:cNvSpPr txBox="1"/>
          <p:nvPr/>
        </p:nvSpPr>
        <p:spPr>
          <a:xfrm>
            <a:off x="542011" y="790378"/>
            <a:ext cx="60975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defTabSz="914400">
              <a:buNone/>
            </a:pPr>
            <a:r>
              <a:rPr lang="ru-RU" sz="8000" b="0" i="0" baseline="0" dirty="0" smtClean="0">
                <a:solidFill>
                  <a:srgbClr val="90C226">
                    <a:lumMod val="60000"/>
                    <a:lumOff val="40000"/>
                  </a:srgbClr>
                </a:solidFill>
                <a:latin typeface="Arial"/>
                <a:ea typeface="+mn-ea"/>
                <a:cs typeface="+mn-cs"/>
              </a:rPr>
              <a:t>"</a:t>
            </a:r>
            <a:endParaRPr lang="ru-RU" sz="8000" b="0" i="0" baseline="0" dirty="0">
              <a:solidFill>
                <a:srgbClr val="90C226">
                  <a:lumMod val="60000"/>
                  <a:lumOff val="40000"/>
                </a:srgbClr>
              </a:solidFill>
              <a:latin typeface="Arial"/>
              <a:ea typeface="+mn-ea"/>
              <a:cs typeface="+mn-cs"/>
            </a:endParaRPr>
          </a:p>
        </p:txBody>
      </p:sp>
      <p:sp>
        <p:nvSpPr>
          <p:cNvPr id="25" name="Надпись 24"/>
          <p:cNvSpPr txBox="1"/>
          <p:nvPr/>
        </p:nvSpPr>
        <p:spPr>
          <a:xfrm>
            <a:off x="8895327" y="2886556"/>
            <a:ext cx="609759" cy="584776"/>
          </a:xfrm>
          <a:prstGeom prst="rect">
            <a:avLst/>
          </a:prstGeom>
        </p:spPr>
        <p:txBody>
          <a:bodyPr vert="horz" lIns="91440" tIns="45720" rIns="91440" bIns="45720" rtlCol="0" anchor="ctr">
            <a:noAutofit/>
          </a:bodyPr>
          <a:lstStyle>
            <a:defPPr>
              <a:defRPr lang="en-US"/>
            </a:defPPr>
            <a:lvl1pPr lvl="0">
              <a:spcBef>
                <a:spcPct val="0"/>
              </a:spcBef>
              <a:buNone/>
              <a:defRPr sz="8000" b="0" cap="all" baseline="0">
                <a:ln w="3175" cmpd="sng">
                  <a:noFill/>
                </a:ln>
                <a:effectLst/>
                <a:latin typeface="Arial"/>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defTabSz="914400">
              <a:buNone/>
            </a:pPr>
            <a:r>
              <a:rPr lang="ru-RU" sz="8000" b="0" i="0" dirty="0" smtClean="0">
                <a:solidFill>
                  <a:srgbClr val="90C226">
                    <a:lumMod val="60000"/>
                    <a:lumOff val="40000"/>
                  </a:srgbClr>
                </a:solidFill>
                <a:latin typeface="Trebuchet MS"/>
                <a:ea typeface="+mn-ea"/>
                <a:cs typeface="+mn-cs"/>
              </a:rPr>
              <a:t>"</a:t>
            </a:r>
            <a:endParaRPr lang="ru-RU" sz="8000" b="0" i="0" dirty="0">
              <a:solidFill>
                <a:srgbClr val="90C226">
                  <a:lumMod val="60000"/>
                  <a:lumOff val="40000"/>
                </a:srgbClr>
              </a:solidFill>
              <a:latin typeface="Trebuchet MS"/>
              <a:ea typeface="+mn-ea"/>
              <a:cs typeface="+mn-cs"/>
            </a:endParaRPr>
          </a:p>
        </p:txBody>
      </p:sp>
    </p:spTree>
    <p:extLst>
      <p:ext uri="{BB962C8B-B14F-4D97-AF65-F5344CB8AC3E}">
        <p14:creationId xmlns:p14="http://schemas.microsoft.com/office/powerpoint/2010/main" val="3697398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978" y="609600"/>
            <a:ext cx="8590440" cy="3022600"/>
          </a:xfrm>
        </p:spPr>
        <p:txBody>
          <a:bodyPr anchor="ctr">
            <a:normAutofit/>
          </a:bodyPr>
          <a:lstStyle>
            <a:lvl1pPr algn="l">
              <a:defRPr sz="44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527448"/>
            <a:ext cx="8598907"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
        <p:nvSpPr>
          <p:cNvPr id="23" name="Текст 9"/>
          <p:cNvSpPr>
            <a:spLocks noGrp="1"/>
          </p:cNvSpPr>
          <p:nvPr>
            <p:ph type="body" sz="quarter" idx="13"/>
          </p:nvPr>
        </p:nvSpPr>
        <p:spPr>
          <a:xfrm>
            <a:off x="677509" y="4013200"/>
            <a:ext cx="8598908"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Tree>
    <p:extLst>
      <p:ext uri="{BB962C8B-B14F-4D97-AF65-F5344CB8AC3E}">
        <p14:creationId xmlns:p14="http://schemas.microsoft.com/office/powerpoint/2010/main" val="17043124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dirty="0"/>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Дата 3"/>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1508095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969749" y="609600"/>
            <a:ext cx="1305083" cy="5251451"/>
          </a:xfrm>
        </p:spPr>
        <p:txBody>
          <a:bodyPr vert="eaVert" anchor="ctr"/>
          <a:lstStyle/>
          <a:p>
            <a:r>
              <a:rPr lang="ru-RU" smtClean="0"/>
              <a:t>Образец заголовка</a:t>
            </a:r>
            <a:endParaRPr lang="ru-RU" dirty="0"/>
          </a:p>
        </p:txBody>
      </p:sp>
      <p:sp>
        <p:nvSpPr>
          <p:cNvPr id="3" name="Вертикальный текст 2"/>
          <p:cNvSpPr>
            <a:spLocks noGrp="1"/>
          </p:cNvSpPr>
          <p:nvPr>
            <p:ph type="body" orient="vert" idx="1"/>
          </p:nvPr>
        </p:nvSpPr>
        <p:spPr>
          <a:xfrm>
            <a:off x="677511" y="609600"/>
            <a:ext cx="7061989"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Дата 3"/>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4029164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lvl1pPr>
              <a:defRPr sz="3600"/>
            </a:lvl1pPr>
          </a:lstStyle>
          <a:p>
            <a:r>
              <a:rPr lang="ru-RU" smtClean="0"/>
              <a:t>Образец заголовка</a:t>
            </a:r>
            <a:endParaRPr lang="ru-RU" dirty="0"/>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Дата 3"/>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556283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2" y="2700868"/>
            <a:ext cx="8598907" cy="1826581"/>
          </a:xfrm>
        </p:spPr>
        <p:txBody>
          <a:bodyPr anchor="b"/>
          <a:lstStyle>
            <a:lvl1pPr algn="l">
              <a:defRPr sz="40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527448"/>
            <a:ext cx="8598907"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477949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dirty="0"/>
          </a:p>
        </p:txBody>
      </p:sp>
      <p:sp>
        <p:nvSpPr>
          <p:cNvPr id="3" name="Объект 2"/>
          <p:cNvSpPr>
            <a:spLocks noGrp="1"/>
          </p:cNvSpPr>
          <p:nvPr>
            <p:ph sz="half" idx="1"/>
          </p:nvPr>
        </p:nvSpPr>
        <p:spPr>
          <a:xfrm>
            <a:off x="677511" y="2160589"/>
            <a:ext cx="418512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Объект 3"/>
          <p:cNvSpPr>
            <a:spLocks noGrp="1"/>
          </p:cNvSpPr>
          <p:nvPr>
            <p:ph sz="half" idx="2"/>
          </p:nvPr>
        </p:nvSpPr>
        <p:spPr>
          <a:xfrm>
            <a:off x="5091296" y="2160590"/>
            <a:ext cx="418512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Дата 4"/>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68761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dirty="0"/>
          </a:p>
        </p:txBody>
      </p:sp>
      <p:sp>
        <p:nvSpPr>
          <p:cNvPr id="3" name="Текст 2"/>
          <p:cNvSpPr>
            <a:spLocks noGrp="1"/>
          </p:cNvSpPr>
          <p:nvPr>
            <p:ph type="body" idx="1"/>
          </p:nvPr>
        </p:nvSpPr>
        <p:spPr>
          <a:xfrm>
            <a:off x="675922" y="2160983"/>
            <a:ext cx="418671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75922" y="2737246"/>
            <a:ext cx="418671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Текст 4"/>
          <p:cNvSpPr>
            <a:spLocks noGrp="1"/>
          </p:cNvSpPr>
          <p:nvPr>
            <p:ph type="body" sz="quarter" idx="3"/>
          </p:nvPr>
        </p:nvSpPr>
        <p:spPr>
          <a:xfrm>
            <a:off x="5089709" y="2160983"/>
            <a:ext cx="418670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5089710" y="2737246"/>
            <a:ext cx="418670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7" name="Дата 6"/>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350331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600"/>
            <a:ext cx="8598907" cy="1320800"/>
          </a:xfrm>
        </p:spPr>
        <p:txBody>
          <a:bodyPr/>
          <a:lstStyle/>
          <a:p>
            <a:r>
              <a:rPr lang="ru-RU" smtClean="0"/>
              <a:t>Образец заголовка</a:t>
            </a:r>
            <a:endParaRPr lang="ru-RU" dirty="0"/>
          </a:p>
        </p:txBody>
      </p:sp>
      <p:sp>
        <p:nvSpPr>
          <p:cNvPr id="3" name="Дата 2"/>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1195165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897867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0" y="1498604"/>
            <a:ext cx="3855532" cy="1278466"/>
          </a:xfrm>
        </p:spPr>
        <p:txBody>
          <a:bodyPr anchor="b">
            <a:normAutofit/>
          </a:bodyPr>
          <a:lstStyle>
            <a:lvl1pPr>
              <a:defRPr sz="2000"/>
            </a:lvl1pPr>
          </a:lstStyle>
          <a:p>
            <a:r>
              <a:rPr lang="ru-RU" smtClean="0"/>
              <a:t>Образец заголовка</a:t>
            </a:r>
            <a:endParaRPr lang="ru-RU" dirty="0"/>
          </a:p>
        </p:txBody>
      </p:sp>
      <p:sp>
        <p:nvSpPr>
          <p:cNvPr id="3" name="Объект 2"/>
          <p:cNvSpPr>
            <a:spLocks noGrp="1"/>
          </p:cNvSpPr>
          <p:nvPr>
            <p:ph idx="1"/>
          </p:nvPr>
        </p:nvSpPr>
        <p:spPr>
          <a:xfrm>
            <a:off x="4761701" y="514925"/>
            <a:ext cx="451471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Текст 3"/>
          <p:cNvSpPr>
            <a:spLocks noGrp="1"/>
          </p:cNvSpPr>
          <p:nvPr>
            <p:ph type="body" sz="half" idx="2"/>
          </p:nvPr>
        </p:nvSpPr>
        <p:spPr>
          <a:xfrm>
            <a:off x="677510" y="2777069"/>
            <a:ext cx="3855532"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1721625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4800600"/>
            <a:ext cx="8598906" cy="566738"/>
          </a:xfrm>
        </p:spPr>
        <p:txBody>
          <a:bodyPr anchor="b">
            <a:normAutofit/>
          </a:bodyPr>
          <a:lstStyle>
            <a:lvl1pPr algn="l">
              <a:defRPr sz="2400" b="0"/>
            </a:lvl1pPr>
          </a:lstStyle>
          <a:p>
            <a:r>
              <a:rPr lang="ru-RU" smtClean="0"/>
              <a:t>Образец заголовка</a:t>
            </a:r>
            <a:endParaRPr lang="ru-RU" dirty="0"/>
          </a:p>
        </p:txBody>
      </p:sp>
      <p:sp>
        <p:nvSpPr>
          <p:cNvPr id="3" name="Рисунок 2"/>
          <p:cNvSpPr>
            <a:spLocks noGrp="1" noChangeAspect="1"/>
          </p:cNvSpPr>
          <p:nvPr>
            <p:ph type="pic" idx="1"/>
          </p:nvPr>
        </p:nvSpPr>
        <p:spPr>
          <a:xfrm>
            <a:off x="677511" y="609600"/>
            <a:ext cx="8598907" cy="3845718"/>
          </a:xfrm>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dirty="0"/>
          </a:p>
        </p:txBody>
      </p:sp>
      <p:sp>
        <p:nvSpPr>
          <p:cNvPr id="4" name="Текст 3"/>
          <p:cNvSpPr>
            <a:spLocks noGrp="1"/>
          </p:cNvSpPr>
          <p:nvPr>
            <p:ph type="body" sz="half" idx="2"/>
          </p:nvPr>
        </p:nvSpPr>
        <p:spPr>
          <a:xfrm>
            <a:off x="677511" y="5367338"/>
            <a:ext cx="8598906"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F11F0EC-4F60-4544-9956-271209A740FE}" type="datetimeFigureOut">
              <a:rPr lang="ru-RU" smtClean="0"/>
              <a:t>26.04.2019</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42907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7" name="Прямая соединительная линия 6"/>
          <p:cNvCxnSpPr/>
          <p:nvPr/>
        </p:nvCxnSpPr>
        <p:spPr>
          <a:xfrm flipV="1">
            <a:off x="7427201" y="3681414"/>
            <a:ext cx="4764799"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8" name="Прямая соединительная линия 7"/>
          <p:cNvCxnSpPr/>
          <p:nvPr/>
        </p:nvCxnSpPr>
        <p:spPr>
          <a:xfrm>
            <a:off x="9373453" y="0"/>
            <a:ext cx="1219518"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9" name="Полилиния 8"/>
          <p:cNvSpPr/>
          <p:nvPr/>
        </p:nvSpPr>
        <p:spPr>
          <a:xfrm>
            <a:off x="9188726" y="-8467"/>
            <a:ext cx="3006450" cy="6866467"/>
          </a:xfrm>
          <a:custGeom>
            <a:avLst/>
            <a:gdLst>
              <a:gd name="connsiteX0" fmla="*/ 2023534 w 3005667"/>
              <a:gd name="connsiteY0" fmla="*/ 8467 h 6866467"/>
              <a:gd name="connsiteX1" fmla="*/ 0 w 3005667"/>
              <a:gd name="connsiteY1" fmla="*/ 6866467 h 6866467"/>
              <a:gd name="connsiteX2" fmla="*/ 2997200 w 3005667"/>
              <a:gd name="connsiteY2" fmla="*/ 6858000 h 6866467"/>
              <a:gd name="connsiteX3" fmla="*/ 3005667 w 3005667"/>
              <a:gd name="connsiteY3" fmla="*/ 0 h 6866467"/>
              <a:gd name="connsiteX4" fmla="*/ 2023534 w 3005667"/>
              <a:gd name="connsiteY4" fmla="*/ 8467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5667" h="6866467">
                <a:moveTo>
                  <a:pt x="2023534" y="8467"/>
                </a:moveTo>
                <a:lnTo>
                  <a:pt x="0" y="6866467"/>
                </a:lnTo>
                <a:lnTo>
                  <a:pt x="2997200" y="6858000"/>
                </a:lnTo>
                <a:cubicBezTo>
                  <a:pt x="3000022" y="4572000"/>
                  <a:pt x="3002845" y="2286000"/>
                  <a:pt x="3005667" y="0"/>
                </a:cubicBezTo>
                <a:lnTo>
                  <a:pt x="2023534" y="8467"/>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0" name="Полилиния 9"/>
          <p:cNvSpPr/>
          <p:nvPr/>
        </p:nvSpPr>
        <p:spPr>
          <a:xfrm>
            <a:off x="9603701" y="-8467"/>
            <a:ext cx="2591475" cy="6866467"/>
          </a:xfrm>
          <a:custGeom>
            <a:avLst/>
            <a:gdLst>
              <a:gd name="connsiteX0" fmla="*/ 0 w 2590800"/>
              <a:gd name="connsiteY0" fmla="*/ 0 h 6866467"/>
              <a:gd name="connsiteX1" fmla="*/ 1202267 w 2590800"/>
              <a:gd name="connsiteY1" fmla="*/ 6866467 h 6866467"/>
              <a:gd name="connsiteX2" fmla="*/ 2590800 w 2590800"/>
              <a:gd name="connsiteY2" fmla="*/ 6866467 h 6866467"/>
              <a:gd name="connsiteX3" fmla="*/ 2582333 w 2590800"/>
              <a:gd name="connsiteY3" fmla="*/ 0 h 6866467"/>
              <a:gd name="connsiteX4" fmla="*/ 0 w 2590800"/>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0800" h="6866467">
                <a:moveTo>
                  <a:pt x="0" y="0"/>
                </a:moveTo>
                <a:lnTo>
                  <a:pt x="1202267" y="6866467"/>
                </a:lnTo>
                <a:lnTo>
                  <a:pt x="2590800" y="6866467"/>
                </a:lnTo>
                <a:cubicBezTo>
                  <a:pt x="2587978" y="4577645"/>
                  <a:pt x="2585155" y="2288822"/>
                  <a:pt x="2582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1" name="Полилиния 10"/>
          <p:cNvSpPr/>
          <p:nvPr/>
        </p:nvSpPr>
        <p:spPr>
          <a:xfrm>
            <a:off x="8934660" y="3048000"/>
            <a:ext cx="3260516" cy="3810000"/>
          </a:xfrm>
          <a:custGeom>
            <a:avLst/>
            <a:gdLst>
              <a:gd name="connsiteX0" fmla="*/ 0 w 3259667"/>
              <a:gd name="connsiteY0" fmla="*/ 3810000 h 3810000"/>
              <a:gd name="connsiteX1" fmla="*/ 3251200 w 3259667"/>
              <a:gd name="connsiteY1" fmla="*/ 0 h 3810000"/>
              <a:gd name="connsiteX2" fmla="*/ 3259667 w 3259667"/>
              <a:gd name="connsiteY2" fmla="*/ 3810000 h 3810000"/>
              <a:gd name="connsiteX3" fmla="*/ 0 w 3259667"/>
              <a:gd name="connsiteY3" fmla="*/ 3810000 h 3810000"/>
            </a:gdLst>
            <a:ahLst/>
            <a:cxnLst>
              <a:cxn ang="0">
                <a:pos x="connsiteX0" y="connsiteY0"/>
              </a:cxn>
              <a:cxn ang="0">
                <a:pos x="connsiteX1" y="connsiteY1"/>
              </a:cxn>
              <a:cxn ang="0">
                <a:pos x="connsiteX2" y="connsiteY2"/>
              </a:cxn>
              <a:cxn ang="0">
                <a:pos x="connsiteX3" y="connsiteY3"/>
              </a:cxn>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2" name="Полилиния 11"/>
          <p:cNvSpPr/>
          <p:nvPr/>
        </p:nvSpPr>
        <p:spPr>
          <a:xfrm>
            <a:off x="9341166" y="-8467"/>
            <a:ext cx="2854010" cy="6866467"/>
          </a:xfrm>
          <a:custGeom>
            <a:avLst/>
            <a:gdLst>
              <a:gd name="connsiteX0" fmla="*/ 0 w 2853267"/>
              <a:gd name="connsiteY0" fmla="*/ 0 h 6866467"/>
              <a:gd name="connsiteX1" fmla="*/ 2472267 w 2853267"/>
              <a:gd name="connsiteY1" fmla="*/ 6866467 h 6866467"/>
              <a:gd name="connsiteX2" fmla="*/ 2853267 w 2853267"/>
              <a:gd name="connsiteY2" fmla="*/ 6858000 h 6866467"/>
              <a:gd name="connsiteX3" fmla="*/ 2853267 w 2853267"/>
              <a:gd name="connsiteY3" fmla="*/ 0 h 6866467"/>
              <a:gd name="connsiteX4" fmla="*/ 0 w 2853267"/>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3" name="Полилиния 12"/>
          <p:cNvSpPr/>
          <p:nvPr/>
        </p:nvSpPr>
        <p:spPr>
          <a:xfrm>
            <a:off x="10907908" y="-8467"/>
            <a:ext cx="1287268" cy="6866467"/>
          </a:xfrm>
          <a:custGeom>
            <a:avLst/>
            <a:gdLst>
              <a:gd name="connsiteX0" fmla="*/ 1016000 w 1286933"/>
              <a:gd name="connsiteY0" fmla="*/ 0 h 6866467"/>
              <a:gd name="connsiteX1" fmla="*/ 0 w 1286933"/>
              <a:gd name="connsiteY1" fmla="*/ 6866467 h 6866467"/>
              <a:gd name="connsiteX2" fmla="*/ 1286933 w 1286933"/>
              <a:gd name="connsiteY2" fmla="*/ 6866467 h 6866467"/>
              <a:gd name="connsiteX3" fmla="*/ 1278466 w 1286933"/>
              <a:gd name="connsiteY3" fmla="*/ 0 h 6866467"/>
              <a:gd name="connsiteX4" fmla="*/ 1016000 w 1286933"/>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4" name="Полилиния 13"/>
          <p:cNvSpPr/>
          <p:nvPr/>
        </p:nvSpPr>
        <p:spPr>
          <a:xfrm>
            <a:off x="10941783" y="-8468"/>
            <a:ext cx="1270575" cy="6866467"/>
          </a:xfrm>
          <a:custGeom>
            <a:avLst/>
            <a:gdLst>
              <a:gd name="connsiteX0" fmla="*/ 0 w 1244600"/>
              <a:gd name="connsiteY0" fmla="*/ 0 h 6874934"/>
              <a:gd name="connsiteX1" fmla="*/ 1117600 w 1244600"/>
              <a:gd name="connsiteY1" fmla="*/ 6866467 h 6874934"/>
              <a:gd name="connsiteX2" fmla="*/ 1244600 w 1244600"/>
              <a:gd name="connsiteY2" fmla="*/ 6874934 h 6874934"/>
              <a:gd name="connsiteX3" fmla="*/ 1236134 w 1244600"/>
              <a:gd name="connsiteY3" fmla="*/ 0 h 6874934"/>
              <a:gd name="connsiteX4" fmla="*/ 0 w 1244600"/>
              <a:gd name="connsiteY4" fmla="*/ 0 h 6874934"/>
              <a:gd name="connsiteX0" fmla="*/ 0 w 1253067"/>
              <a:gd name="connsiteY0" fmla="*/ 0 h 6874934"/>
              <a:gd name="connsiteX1" fmla="*/ 1117600 w 1253067"/>
              <a:gd name="connsiteY1" fmla="*/ 6866467 h 6874934"/>
              <a:gd name="connsiteX2" fmla="*/ 1244600 w 1253067"/>
              <a:gd name="connsiteY2" fmla="*/ 6874934 h 6874934"/>
              <a:gd name="connsiteX3" fmla="*/ 1253067 w 1253067"/>
              <a:gd name="connsiteY3" fmla="*/ 0 h 6874934"/>
              <a:gd name="connsiteX4" fmla="*/ 0 w 1253067"/>
              <a:gd name="connsiteY4" fmla="*/ 0 h 6874934"/>
              <a:gd name="connsiteX0" fmla="*/ 0 w 1270244"/>
              <a:gd name="connsiteY0" fmla="*/ 0 h 6866467"/>
              <a:gd name="connsiteX1" fmla="*/ 1117600 w 1270244"/>
              <a:gd name="connsiteY1" fmla="*/ 6866467 h 6866467"/>
              <a:gd name="connsiteX2" fmla="*/ 1270000 w 1270244"/>
              <a:gd name="connsiteY2" fmla="*/ 6866467 h 6866467"/>
              <a:gd name="connsiteX3" fmla="*/ 1253067 w 1270244"/>
              <a:gd name="connsiteY3" fmla="*/ 0 h 6866467"/>
              <a:gd name="connsiteX4" fmla="*/ 0 w 1270244"/>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5" name="Полилиния 14"/>
          <p:cNvSpPr/>
          <p:nvPr/>
        </p:nvSpPr>
        <p:spPr>
          <a:xfrm>
            <a:off x="10374369" y="3589868"/>
            <a:ext cx="1820807" cy="3268133"/>
          </a:xfrm>
          <a:custGeom>
            <a:avLst/>
            <a:gdLst>
              <a:gd name="connsiteX0" fmla="*/ 0 w 1820333"/>
              <a:gd name="connsiteY0" fmla="*/ 3268133 h 3268133"/>
              <a:gd name="connsiteX1" fmla="*/ 1811866 w 1820333"/>
              <a:gd name="connsiteY1" fmla="*/ 0 h 3268133"/>
              <a:gd name="connsiteX2" fmla="*/ 1820333 w 1820333"/>
              <a:gd name="connsiteY2" fmla="*/ 3259666 h 3268133"/>
              <a:gd name="connsiteX3" fmla="*/ 0 w 1820333"/>
              <a:gd name="connsiteY3" fmla="*/ 3268133 h 3268133"/>
            </a:gdLst>
            <a:ahLst/>
            <a:cxnLst>
              <a:cxn ang="0">
                <a:pos x="connsiteX0" y="connsiteY0"/>
              </a:cxn>
              <a:cxn ang="0">
                <a:pos x="connsiteX1" y="connsiteY1"/>
              </a:cxn>
              <a:cxn ang="0">
                <a:pos x="connsiteX2" y="connsiteY2"/>
              </a:cxn>
              <a:cxn ang="0">
                <a:pos x="connsiteX3" y="connsiteY3"/>
              </a:cxn>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6" name="Полилиния 15"/>
          <p:cNvSpPr/>
          <p:nvPr/>
        </p:nvSpPr>
        <p:spPr>
          <a:xfrm>
            <a:off x="-8469" y="4013201"/>
            <a:ext cx="457319" cy="2853267"/>
          </a:xfrm>
          <a:custGeom>
            <a:avLst/>
            <a:gdLst>
              <a:gd name="connsiteX0" fmla="*/ 0 w 457200"/>
              <a:gd name="connsiteY0" fmla="*/ 0 h 2853267"/>
              <a:gd name="connsiteX1" fmla="*/ 457200 w 457200"/>
              <a:gd name="connsiteY1" fmla="*/ 2853267 h 2853267"/>
              <a:gd name="connsiteX2" fmla="*/ 0 w 457200"/>
              <a:gd name="connsiteY2" fmla="*/ 2844800 h 2853267"/>
              <a:gd name="connsiteX3" fmla="*/ 0 w 457200"/>
              <a:gd name="connsiteY3" fmla="*/ 0 h 2853267"/>
            </a:gdLst>
            <a:ahLst/>
            <a:cxnLst>
              <a:cxn ang="0">
                <a:pos x="connsiteX0" y="connsiteY0"/>
              </a:cxn>
              <a:cxn ang="0">
                <a:pos x="connsiteX1" y="connsiteY1"/>
              </a:cxn>
              <a:cxn ang="0">
                <a:pos x="connsiteX2" y="connsiteY2"/>
              </a:cxn>
              <a:cxn ang="0">
                <a:pos x="connsiteX3" y="connsiteY3"/>
              </a:cxn>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ru-RU" sz="1800" dirty="0"/>
          </a:p>
        </p:txBody>
      </p:sp>
      <p:sp>
        <p:nvSpPr>
          <p:cNvPr id="2" name="Заголовок 1"/>
          <p:cNvSpPr>
            <a:spLocks noGrp="1"/>
          </p:cNvSpPr>
          <p:nvPr>
            <p:ph type="title"/>
          </p:nvPr>
        </p:nvSpPr>
        <p:spPr>
          <a:xfrm>
            <a:off x="677511" y="609600"/>
            <a:ext cx="8598907" cy="1320800"/>
          </a:xfrm>
          <a:prstGeom prst="rect">
            <a:avLst/>
          </a:prstGeom>
        </p:spPr>
        <p:txBody>
          <a:bodyPr vert="horz" lIns="91440" tIns="45720" rIns="91440" bIns="45720" rtlCol="0" anchor="t">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677511" y="2160590"/>
            <a:ext cx="8598907" cy="3880773"/>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7207010" y="6041363"/>
            <a:ext cx="912177"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F11F0EC-4F60-4544-9956-271209A740FE}" type="datetimeFigureOut">
              <a:rPr lang="ru-RU" smtClean="0"/>
              <a:t>26.04.2019</a:t>
            </a:fld>
            <a:endParaRPr lang="ru-RU" dirty="0"/>
          </a:p>
        </p:txBody>
      </p:sp>
      <p:sp>
        <p:nvSpPr>
          <p:cNvPr id="5" name="Нижний колонтитул 4"/>
          <p:cNvSpPr>
            <a:spLocks noGrp="1"/>
          </p:cNvSpPr>
          <p:nvPr>
            <p:ph type="ftr" sz="quarter" idx="3"/>
          </p:nvPr>
        </p:nvSpPr>
        <p:spPr>
          <a:xfrm>
            <a:off x="677511" y="6041363"/>
            <a:ext cx="629925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8592901" y="6041363"/>
            <a:ext cx="683517" cy="365125"/>
          </a:xfrm>
          <a:prstGeom prst="rect">
            <a:avLst/>
          </a:prstGeom>
        </p:spPr>
        <p:txBody>
          <a:bodyPr vert="horz" lIns="91440" tIns="45720" rIns="91440" bIns="45720" rtlCol="0" anchor="ctr"/>
          <a:lstStyle>
            <a:lvl1pPr algn="r">
              <a:defRPr sz="900">
                <a:solidFill>
                  <a:schemeClr val="accent1"/>
                </a:solidFill>
              </a:defRPr>
            </a:lvl1pPr>
          </a:lstStyle>
          <a:p>
            <a:fld id="{DEC7A5AD-5AEC-42D0-A3BE-F46B40576360}" type="slidenum">
              <a:rPr lang="ru-RU" smtClean="0"/>
              <a:t>‹#›</a:t>
            </a:fld>
            <a:endParaRPr lang="ru-RU" dirty="0"/>
          </a:p>
        </p:txBody>
      </p:sp>
    </p:spTree>
    <p:extLst>
      <p:ext uri="{BB962C8B-B14F-4D97-AF65-F5344CB8AC3E}">
        <p14:creationId xmlns:p14="http://schemas.microsoft.com/office/powerpoint/2010/main" val="1654197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6" name="Прямоугольник 8"/>
          <p:cNvSpPr>
            <a:spLocks noGrp="1" noChangeArrowheads="1"/>
          </p:cNvSpPr>
          <p:nvPr>
            <p:ph type="ctrTitle"/>
          </p:nvPr>
        </p:nvSpPr>
        <p:spPr>
          <a:xfrm>
            <a:off x="1507461" y="1330036"/>
            <a:ext cx="7615758" cy="1714500"/>
          </a:xfrm>
        </p:spPr>
        <p:txBody>
          <a:bodyPr/>
          <a:lstStyle/>
          <a:p>
            <a:pPr algn="ctr" defTabSz="457200">
              <a:spcBef>
                <a:spcPts val="1"/>
              </a:spcBef>
              <a:buNone/>
            </a:pPr>
            <a:r>
              <a:rPr lang="ru-RU" b="0" i="0" dirty="0" smtClean="0">
                <a:solidFill>
                  <a:srgbClr val="7030A0"/>
                </a:solidFill>
                <a:latin typeface="Trebuchet MS"/>
                <a:ea typeface="+mj-ea"/>
                <a:cs typeface="+mj-cs"/>
              </a:rPr>
              <a:t>присвоение спортивных  разрядов</a:t>
            </a:r>
            <a:endParaRPr lang="ru-RU" b="0" i="0" dirty="0">
              <a:solidFill>
                <a:srgbClr val="7030A0"/>
              </a:solidFill>
              <a:latin typeface="Trebuchet MS"/>
              <a:ea typeface="+mj-ea"/>
              <a:cs typeface="+mj-cs"/>
            </a:endParaRPr>
          </a:p>
        </p:txBody>
      </p:sp>
      <p:sp>
        <p:nvSpPr>
          <p:cNvPr id="89097" name="Прямоугольник 9"/>
          <p:cNvSpPr>
            <a:spLocks noGrp="1" noChangeArrowheads="1"/>
          </p:cNvSpPr>
          <p:nvPr>
            <p:ph type="subTitle" idx="1"/>
          </p:nvPr>
        </p:nvSpPr>
        <p:spPr>
          <a:xfrm>
            <a:off x="1219200" y="3200400"/>
            <a:ext cx="8632371" cy="3657600"/>
          </a:xfrm>
        </p:spPr>
        <p:txBody>
          <a:bodyPr>
            <a:normAutofit/>
          </a:bodyPr>
          <a:lstStyle/>
          <a:p>
            <a:pPr marL="0" indent="0" algn="r">
              <a:buNone/>
            </a:pPr>
            <a:endParaRPr lang="ru-RU" sz="2600" dirty="0" smtClean="0">
              <a:solidFill>
                <a:schemeClr val="tx1"/>
              </a:solidFill>
            </a:endParaRPr>
          </a:p>
          <a:p>
            <a:pPr marL="0" indent="0" algn="r">
              <a:buNone/>
            </a:pPr>
            <a:r>
              <a:rPr lang="ru-RU" sz="2600" dirty="0" smtClean="0">
                <a:solidFill>
                  <a:schemeClr val="tx1"/>
                </a:solidFill>
              </a:rPr>
              <a:t>Главный специалист Министерства спорта </a:t>
            </a:r>
          </a:p>
          <a:p>
            <a:pPr marL="0" indent="0" algn="r">
              <a:buNone/>
            </a:pPr>
            <a:r>
              <a:rPr lang="ru-RU" sz="2600" dirty="0" smtClean="0">
                <a:solidFill>
                  <a:schemeClr val="tx1"/>
                </a:solidFill>
              </a:rPr>
              <a:t>Алтайского края</a:t>
            </a:r>
          </a:p>
          <a:p>
            <a:pPr marL="0" indent="0" algn="r">
              <a:buNone/>
            </a:pPr>
            <a:endParaRPr lang="ru-RU" sz="2600" dirty="0">
              <a:solidFill>
                <a:schemeClr val="tx1"/>
              </a:solidFill>
            </a:endParaRPr>
          </a:p>
          <a:p>
            <a:pPr marL="0" indent="0" algn="r">
              <a:buNone/>
            </a:pPr>
            <a:r>
              <a:rPr lang="ru-RU" sz="2600" dirty="0" smtClean="0">
                <a:solidFill>
                  <a:schemeClr val="tx1"/>
                </a:solidFill>
              </a:rPr>
              <a:t>Елена Владимировна Клюева</a:t>
            </a:r>
          </a:p>
          <a:p>
            <a:pPr marL="0" indent="0" algn="r">
              <a:buNone/>
            </a:pPr>
            <a:r>
              <a:rPr lang="ru-RU" sz="2600" dirty="0" smtClean="0">
                <a:solidFill>
                  <a:schemeClr val="tx1"/>
                </a:solidFill>
              </a:rPr>
              <a:t>569-412</a:t>
            </a:r>
          </a:p>
          <a:p>
            <a:pPr marL="0" indent="0" algn="r">
              <a:buNone/>
            </a:pPr>
            <a:r>
              <a:rPr lang="ru-RU" sz="2600" dirty="0" smtClean="0">
                <a:solidFill>
                  <a:schemeClr val="tx1"/>
                </a:solidFill>
              </a:rPr>
              <a:t>8-903-995-24-74</a:t>
            </a:r>
          </a:p>
          <a:p>
            <a:pPr marL="0" indent="0" algn="r">
              <a:buNone/>
            </a:pPr>
            <a:endParaRPr lang="ru-RU" dirty="0" smtClean="0">
              <a:solidFill>
                <a:schemeClr val="tx1"/>
              </a:solidFill>
            </a:endParaRPr>
          </a:p>
          <a:p>
            <a:pPr marL="0" indent="0" algn="r">
              <a:buNone/>
            </a:pPr>
            <a:endParaRPr lang="ru-RU" dirty="0">
              <a:solidFill>
                <a:schemeClr val="tx1"/>
              </a:solidFill>
            </a:endParaRPr>
          </a:p>
        </p:txBody>
      </p:sp>
    </p:spTree>
    <p:extLst>
      <p:ext uri="{BB962C8B-B14F-4D97-AF65-F5344CB8AC3E}">
        <p14:creationId xmlns:p14="http://schemas.microsoft.com/office/powerpoint/2010/main" val="2387950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4340" y="489857"/>
            <a:ext cx="8172574" cy="6368143"/>
          </a:xfrm>
        </p:spPr>
        <p:txBody>
          <a:bodyPr>
            <a:normAutofit/>
          </a:bodyPr>
          <a:lstStyle/>
          <a:p>
            <a:r>
              <a:rPr lang="ru-RU" dirty="0" smtClean="0">
                <a:solidFill>
                  <a:schemeClr val="accent2">
                    <a:lumMod val="50000"/>
                  </a:schemeClr>
                </a:solidFill>
              </a:rPr>
              <a:t>Минимальный возраст для присвоения спортивного разряда не может быть меньше возраста, установленного федеральными стандартами спортивной подготовки по соответствующему виду спорта, для зачисления на этап спортивной подготовки, предусматривающий возможность участия в соревнованиях</a:t>
            </a:r>
            <a:endParaRPr lang="ru-RU" dirty="0">
              <a:solidFill>
                <a:schemeClr val="accent2">
                  <a:lumMod val="50000"/>
                </a:schemeClr>
              </a:solidFill>
            </a:endParaRPr>
          </a:p>
        </p:txBody>
      </p:sp>
    </p:spTree>
    <p:extLst>
      <p:ext uri="{BB962C8B-B14F-4D97-AF65-F5344CB8AC3E}">
        <p14:creationId xmlns:p14="http://schemas.microsoft.com/office/powerpoint/2010/main" val="1375018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Прямоугольник 2"/>
          <p:cNvSpPr>
            <a:spLocks noGrp="1" noChangeArrowheads="1"/>
          </p:cNvSpPr>
          <p:nvPr>
            <p:ph type="title"/>
          </p:nvPr>
        </p:nvSpPr>
        <p:spPr>
          <a:xfrm>
            <a:off x="677511" y="609599"/>
            <a:ext cx="8695089" cy="1624445"/>
          </a:xfrm>
        </p:spPr>
        <p:txBody>
          <a:bodyPr>
            <a:normAutofit fontScale="90000"/>
          </a:bodyPr>
          <a:lstStyle/>
          <a:p>
            <a:pPr algn="l" defTabSz="457200">
              <a:spcBef>
                <a:spcPts val="1"/>
              </a:spcBef>
              <a:buNone/>
            </a:pPr>
            <a:r>
              <a:rPr lang="ru-RU" sz="3100" b="0" i="0" dirty="0" smtClean="0">
                <a:solidFill>
                  <a:srgbClr val="FF0000"/>
                </a:solidFill>
                <a:latin typeface="Trebuchet MS"/>
                <a:ea typeface="+mj-ea"/>
                <a:cs typeface="+mj-cs"/>
              </a:rPr>
              <a:t>Условия выполнения </a:t>
            </a:r>
            <a:r>
              <a:rPr lang="ru-RU" sz="3100" b="1" i="0" u="sng" dirty="0" smtClean="0">
                <a:solidFill>
                  <a:srgbClr val="FF0000"/>
                </a:solidFill>
                <a:latin typeface="Trebuchet MS"/>
                <a:ea typeface="+mj-ea"/>
                <a:cs typeface="+mj-cs"/>
              </a:rPr>
              <a:t>норм</a:t>
            </a:r>
            <a:r>
              <a:rPr lang="ru-RU" sz="3100" b="0" i="0" dirty="0" smtClean="0">
                <a:solidFill>
                  <a:srgbClr val="FF0000"/>
                </a:solidFill>
                <a:latin typeface="Trebuchet MS"/>
                <a:ea typeface="+mj-ea"/>
                <a:cs typeface="+mj-cs"/>
              </a:rPr>
              <a:t> (выражающееся в единицах измерения-секунды, </a:t>
            </a:r>
            <a:r>
              <a:rPr lang="ru-RU" sz="3100" b="0" i="0" dirty="0" err="1" smtClean="0">
                <a:solidFill>
                  <a:srgbClr val="FF0000"/>
                </a:solidFill>
                <a:latin typeface="Trebuchet MS"/>
                <a:ea typeface="+mj-ea"/>
                <a:cs typeface="+mj-cs"/>
              </a:rPr>
              <a:t>кг.,баллы</a:t>
            </a:r>
            <a:r>
              <a:rPr lang="ru-RU" sz="3100" b="0" i="0" dirty="0" smtClean="0">
                <a:solidFill>
                  <a:srgbClr val="FF0000"/>
                </a:solidFill>
                <a:latin typeface="Trebuchet MS"/>
                <a:ea typeface="+mj-ea"/>
                <a:cs typeface="+mj-cs"/>
              </a:rPr>
              <a:t>)для всех видов программ- количество участников (пар, групп, экипажей, команд спортсменов):</a:t>
            </a:r>
            <a:endParaRPr lang="ru-RU" sz="3100" b="0" i="0" dirty="0">
              <a:solidFill>
                <a:srgbClr val="FF0000"/>
              </a:solidFill>
              <a:latin typeface="Trebuchet MS"/>
              <a:ea typeface="+mj-ea"/>
              <a:cs typeface="+mj-cs"/>
            </a:endParaRPr>
          </a:p>
        </p:txBody>
      </p:sp>
      <p:sp>
        <p:nvSpPr>
          <p:cNvPr id="97283" name="Прямоугольник 3"/>
          <p:cNvSpPr>
            <a:spLocks noGrp="1" noChangeArrowheads="1"/>
          </p:cNvSpPr>
          <p:nvPr>
            <p:ph idx="1"/>
          </p:nvPr>
        </p:nvSpPr>
        <p:spPr>
          <a:xfrm>
            <a:off x="428129" y="2400300"/>
            <a:ext cx="8871735" cy="4281055"/>
          </a:xfrm>
        </p:spPr>
        <p:txBody>
          <a:bodyPr>
            <a:noAutofit/>
          </a:bodyPr>
          <a:lstStyle/>
          <a:p>
            <a:pPr marL="342900" indent="-342900" algn="l" defTabSz="457200">
              <a:spcBef>
                <a:spcPts val="1000"/>
              </a:spcBef>
              <a:spcAft>
                <a:spcPts val="0"/>
              </a:spcAft>
              <a:buClr>
                <a:srgbClr val="90C226"/>
              </a:buClr>
              <a:buSzPct val="80000"/>
              <a:buFont typeface="Wingdings 3"/>
              <a:buChar char=""/>
            </a:pPr>
            <a:r>
              <a:rPr lang="ru-RU" sz="2400" b="1" i="0" u="sng" dirty="0" smtClean="0">
                <a:solidFill>
                  <a:schemeClr val="tx1">
                    <a:lumMod val="75000"/>
                  </a:schemeClr>
                </a:solidFill>
                <a:latin typeface="Trebuchet MS"/>
              </a:rPr>
              <a:t>Международные соревнования </a:t>
            </a:r>
            <a:r>
              <a:rPr lang="ru-RU" sz="2400" b="0" i="0" dirty="0" smtClean="0">
                <a:solidFill>
                  <a:schemeClr val="tx1">
                    <a:lumMod val="75000"/>
                  </a:schemeClr>
                </a:solidFill>
                <a:latin typeface="Trebuchet MS"/>
              </a:rPr>
              <a:t>– не менее 3, являющихся представителями не менее 3 стран</a:t>
            </a:r>
          </a:p>
          <a:p>
            <a:pPr marL="342900" indent="-342900" algn="l" defTabSz="457200">
              <a:spcBef>
                <a:spcPts val="1000"/>
              </a:spcBef>
              <a:spcAft>
                <a:spcPts val="0"/>
              </a:spcAft>
              <a:buClr>
                <a:srgbClr val="90C226"/>
              </a:buClr>
              <a:buSzPct val="80000"/>
              <a:buFont typeface="Wingdings 3"/>
              <a:buChar char=""/>
            </a:pPr>
            <a:r>
              <a:rPr lang="ru-RU" sz="2400" b="1" i="0" u="sng" dirty="0" smtClean="0">
                <a:solidFill>
                  <a:schemeClr val="tx1">
                    <a:lumMod val="75000"/>
                  </a:schemeClr>
                </a:solidFill>
                <a:latin typeface="Trebuchet MS"/>
              </a:rPr>
              <a:t>Всероссийские соревнования </a:t>
            </a:r>
            <a:r>
              <a:rPr lang="ru-RU" sz="2400" b="0" i="0" dirty="0" smtClean="0">
                <a:solidFill>
                  <a:schemeClr val="tx1">
                    <a:lumMod val="75000"/>
                  </a:schemeClr>
                </a:solidFill>
                <a:latin typeface="Trebuchet MS"/>
              </a:rPr>
              <a:t>– не менее 3, представляющие спортивные сборные команды не менее 3 субъектов РФ</a:t>
            </a:r>
          </a:p>
          <a:p>
            <a:pPr>
              <a:buClr>
                <a:srgbClr val="90C226"/>
              </a:buClr>
              <a:buFont typeface="Wingdings 3"/>
              <a:buChar char=""/>
            </a:pPr>
            <a:r>
              <a:rPr lang="ru-RU" sz="2400" b="1" i="0" u="sng" dirty="0" smtClean="0">
                <a:solidFill>
                  <a:schemeClr val="tx1">
                    <a:lumMod val="75000"/>
                  </a:schemeClr>
                </a:solidFill>
                <a:latin typeface="Trebuchet MS"/>
              </a:rPr>
              <a:t>Межрегиональные соревнования </a:t>
            </a:r>
            <a:r>
              <a:rPr lang="ru-RU" sz="2400" b="0" i="0" dirty="0" smtClean="0">
                <a:solidFill>
                  <a:schemeClr val="tx1">
                    <a:lumMod val="75000"/>
                  </a:schemeClr>
                </a:solidFill>
                <a:latin typeface="Trebuchet MS"/>
              </a:rPr>
              <a:t>– не менее 3</a:t>
            </a:r>
            <a:r>
              <a:rPr lang="ru-RU" sz="2400" dirty="0">
                <a:solidFill>
                  <a:schemeClr val="tx1">
                    <a:lumMod val="75000"/>
                  </a:schemeClr>
                </a:solidFill>
              </a:rPr>
              <a:t>, представляющих спортивные сборные команды не менее 3 субъектов РФ</a:t>
            </a:r>
          </a:p>
          <a:p>
            <a:pPr marL="342900" indent="-342900" algn="l" defTabSz="457200">
              <a:spcBef>
                <a:spcPts val="1000"/>
              </a:spcBef>
              <a:spcAft>
                <a:spcPts val="0"/>
              </a:spcAft>
              <a:buClr>
                <a:srgbClr val="90C226"/>
              </a:buClr>
              <a:buSzPct val="80000"/>
              <a:buFont typeface="Wingdings 3"/>
              <a:buChar char=""/>
            </a:pPr>
            <a:r>
              <a:rPr lang="ru-RU" sz="2400" b="1" u="sng" dirty="0" smtClean="0">
                <a:solidFill>
                  <a:schemeClr val="tx1">
                    <a:lumMod val="75000"/>
                  </a:schemeClr>
                </a:solidFill>
                <a:latin typeface="Trebuchet MS"/>
              </a:rPr>
              <a:t>Соревнования субъекта РФ, межмуниципальные и муниципальные соревнования </a:t>
            </a:r>
            <a:r>
              <a:rPr lang="ru-RU" sz="2400" dirty="0" smtClean="0">
                <a:solidFill>
                  <a:schemeClr val="tx1">
                    <a:lumMod val="75000"/>
                  </a:schemeClr>
                </a:solidFill>
                <a:latin typeface="Trebuchet MS"/>
              </a:rPr>
              <a:t>– не менее 3</a:t>
            </a:r>
            <a:endParaRPr lang="ru-RU" sz="2400" b="0" i="0" dirty="0" smtClean="0">
              <a:solidFill>
                <a:schemeClr val="tx1">
                  <a:lumMod val="75000"/>
                </a:schemeClr>
              </a:solidFill>
              <a:latin typeface="Trebuchet MS"/>
            </a:endParaRPr>
          </a:p>
        </p:txBody>
      </p:sp>
    </p:spTree>
    <p:extLst>
      <p:ext uri="{BB962C8B-B14F-4D97-AF65-F5344CB8AC3E}">
        <p14:creationId xmlns:p14="http://schemas.microsoft.com/office/powerpoint/2010/main" val="3245447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695" y="149629"/>
            <a:ext cx="11934305" cy="6708371"/>
          </a:xfrm>
        </p:spPr>
        <p:txBody>
          <a:bodyPr/>
          <a:lstStyle/>
          <a:p>
            <a:r>
              <a:rPr lang="ru-RU" dirty="0" smtClean="0">
                <a:solidFill>
                  <a:srgbClr val="002060"/>
                </a:solidFill>
              </a:rPr>
              <a:t/>
            </a:r>
            <a:br>
              <a:rPr lang="ru-RU" dirty="0" smtClean="0">
                <a:solidFill>
                  <a:srgbClr val="002060"/>
                </a:solidFill>
              </a:rPr>
            </a:br>
            <a:r>
              <a:rPr lang="ru-RU" dirty="0" smtClean="0">
                <a:solidFill>
                  <a:srgbClr val="002060"/>
                </a:solidFill>
              </a:rPr>
              <a:t>Для соревнований субъекта РФ и муниципальных соревнований условиями выполнения норм, которые в качестве показателей содержат баллы, очки, а также иные показатели, предусмотренные правилами вида спорта, является-</a:t>
            </a:r>
            <a:br>
              <a:rPr lang="ru-RU" dirty="0" smtClean="0">
                <a:solidFill>
                  <a:srgbClr val="002060"/>
                </a:solidFill>
              </a:rPr>
            </a:br>
            <a:r>
              <a:rPr lang="ru-RU" dirty="0" smtClean="0">
                <a:solidFill>
                  <a:srgbClr val="002060"/>
                </a:solidFill>
              </a:rPr>
              <a:t/>
            </a:r>
            <a:br>
              <a:rPr lang="ru-RU" dirty="0" smtClean="0">
                <a:solidFill>
                  <a:srgbClr val="002060"/>
                </a:solidFill>
              </a:rPr>
            </a:br>
            <a:r>
              <a:rPr lang="ru-RU" dirty="0" smtClean="0">
                <a:solidFill>
                  <a:srgbClr val="002060"/>
                </a:solidFill>
              </a:rPr>
              <a:t> </a:t>
            </a:r>
            <a:r>
              <a:rPr lang="ru-RU" u="sng" dirty="0" smtClean="0">
                <a:solidFill>
                  <a:srgbClr val="002060"/>
                </a:solidFill>
              </a:rPr>
              <a:t>наличие в виде программы не менее 6 участников!</a:t>
            </a:r>
            <a:br>
              <a:rPr lang="ru-RU" u="sng" dirty="0" smtClean="0">
                <a:solidFill>
                  <a:srgbClr val="002060"/>
                </a:solidFill>
              </a:rPr>
            </a:br>
            <a:r>
              <a:rPr lang="ru-RU" sz="2400" dirty="0" smtClean="0">
                <a:solidFill>
                  <a:srgbClr val="002060"/>
                </a:solidFill>
              </a:rPr>
              <a:t>(пар, групп, экипажей, команд спортсменов)</a:t>
            </a:r>
            <a:endParaRPr lang="ru-RU" dirty="0">
              <a:solidFill>
                <a:srgbClr val="002060"/>
              </a:solidFill>
            </a:endParaRPr>
          </a:p>
        </p:txBody>
      </p:sp>
    </p:spTree>
    <p:extLst>
      <p:ext uri="{BB962C8B-B14F-4D97-AF65-F5344CB8AC3E}">
        <p14:creationId xmlns:p14="http://schemas.microsoft.com/office/powerpoint/2010/main" val="4060687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Прямоугольник 2"/>
          <p:cNvSpPr>
            <a:spLocks noGrp="1" noChangeArrowheads="1"/>
          </p:cNvSpPr>
          <p:nvPr>
            <p:ph type="title"/>
          </p:nvPr>
        </p:nvSpPr>
        <p:spPr>
          <a:xfrm>
            <a:off x="677511" y="609600"/>
            <a:ext cx="8598907" cy="1977736"/>
          </a:xfrm>
        </p:spPr>
        <p:txBody>
          <a:bodyPr>
            <a:normAutofit fontScale="90000"/>
          </a:bodyPr>
          <a:lstStyle/>
          <a:p>
            <a:pPr>
              <a:spcBef>
                <a:spcPts val="1"/>
              </a:spcBef>
            </a:pPr>
            <a:r>
              <a:rPr lang="ru-RU" dirty="0">
                <a:solidFill>
                  <a:srgbClr val="FF0000"/>
                </a:solidFill>
              </a:rPr>
              <a:t>Условия выполнения </a:t>
            </a:r>
            <a:r>
              <a:rPr lang="ru-RU" sz="4900" b="1" u="sng" dirty="0" smtClean="0">
                <a:solidFill>
                  <a:srgbClr val="FF0000"/>
                </a:solidFill>
              </a:rPr>
              <a:t>требований</a:t>
            </a:r>
            <a:r>
              <a:rPr lang="ru-RU" dirty="0" smtClean="0">
                <a:solidFill>
                  <a:srgbClr val="FF0000"/>
                </a:solidFill>
              </a:rPr>
              <a:t> (места, количество побед) </a:t>
            </a:r>
            <a:r>
              <a:rPr lang="ru-RU" b="1" dirty="0" smtClean="0">
                <a:solidFill>
                  <a:srgbClr val="FF0000"/>
                </a:solidFill>
              </a:rPr>
              <a:t>для видов программ </a:t>
            </a:r>
            <a:r>
              <a:rPr lang="ru-RU" dirty="0" smtClean="0">
                <a:solidFill>
                  <a:srgbClr val="FF0000"/>
                </a:solidFill>
              </a:rPr>
              <a:t>- </a:t>
            </a:r>
            <a:r>
              <a:rPr lang="ru-RU" dirty="0">
                <a:solidFill>
                  <a:srgbClr val="FF0000"/>
                </a:solidFill>
              </a:rPr>
              <a:t>количество участников </a:t>
            </a:r>
            <a:r>
              <a:rPr lang="ru-RU" sz="3100" dirty="0">
                <a:solidFill>
                  <a:srgbClr val="FF0000"/>
                </a:solidFill>
              </a:rPr>
              <a:t>(пар, групп, экипажей, команд спортсменов):</a:t>
            </a:r>
            <a:endParaRPr lang="ru-RU" sz="3600" b="0" i="0" dirty="0">
              <a:solidFill>
                <a:srgbClr val="90C226"/>
              </a:solidFill>
              <a:latin typeface="Trebuchet MS"/>
              <a:ea typeface="+mj-ea"/>
              <a:cs typeface="+mj-cs"/>
            </a:endParaRPr>
          </a:p>
        </p:txBody>
      </p:sp>
      <p:sp>
        <p:nvSpPr>
          <p:cNvPr id="100355" name="Прямоугольник 3"/>
          <p:cNvSpPr>
            <a:spLocks noGrp="1" noChangeArrowheads="1"/>
          </p:cNvSpPr>
          <p:nvPr>
            <p:ph idx="1"/>
          </p:nvPr>
        </p:nvSpPr>
        <p:spPr>
          <a:xfrm>
            <a:off x="677511" y="2587336"/>
            <a:ext cx="8598907" cy="4270664"/>
          </a:xfrm>
        </p:spPr>
        <p:txBody>
          <a:bodyPr>
            <a:noAutofit/>
          </a:bodyPr>
          <a:lstStyle/>
          <a:p>
            <a:pPr marL="342900" indent="-342900" algn="l" defTabSz="457200">
              <a:spcBef>
                <a:spcPts val="1000"/>
              </a:spcBef>
              <a:spcAft>
                <a:spcPts val="0"/>
              </a:spcAft>
              <a:buClr>
                <a:srgbClr val="90C226"/>
              </a:buClr>
              <a:buSzPct val="80000"/>
              <a:buFont typeface="Wingdings 3"/>
              <a:buChar char=""/>
            </a:pPr>
            <a:r>
              <a:rPr lang="ru-RU" sz="4000" b="1" i="0" u="sng" dirty="0" smtClean="0">
                <a:solidFill>
                  <a:srgbClr val="0070C0"/>
                </a:solidFill>
                <a:latin typeface="Trebuchet MS"/>
                <a:ea typeface="+mn-ea"/>
                <a:cs typeface="+mn-cs"/>
              </a:rPr>
              <a:t>Не менее 6 </a:t>
            </a:r>
          </a:p>
          <a:p>
            <a:pPr marL="342900" indent="-342900" algn="l" defTabSz="457200">
              <a:spcBef>
                <a:spcPts val="1000"/>
              </a:spcBef>
              <a:spcAft>
                <a:spcPts val="0"/>
              </a:spcAft>
              <a:buClr>
                <a:srgbClr val="90C226"/>
              </a:buClr>
              <a:buSzPct val="80000"/>
              <a:buFont typeface="Wingdings 3"/>
              <a:buChar char=""/>
            </a:pPr>
            <a:endParaRPr lang="ru-RU" sz="4000" b="0" i="0" dirty="0" smtClean="0">
              <a:solidFill>
                <a:schemeClr val="tx1">
                  <a:lumMod val="75000"/>
                </a:schemeClr>
              </a:solidFill>
              <a:latin typeface="Trebuchet MS"/>
              <a:ea typeface="+mn-ea"/>
              <a:cs typeface="+mn-cs"/>
            </a:endParaRPr>
          </a:p>
          <a:p>
            <a:pPr marL="342900" indent="-342900" algn="l" defTabSz="457200">
              <a:spcBef>
                <a:spcPts val="1000"/>
              </a:spcBef>
              <a:spcAft>
                <a:spcPts val="0"/>
              </a:spcAft>
              <a:buClr>
                <a:srgbClr val="90C226"/>
              </a:buClr>
              <a:buSzPct val="80000"/>
              <a:buFont typeface="Wingdings 3"/>
              <a:buChar char=""/>
            </a:pPr>
            <a:r>
              <a:rPr lang="ru-RU" sz="4000" b="1" i="0" u="sng" dirty="0" smtClean="0">
                <a:solidFill>
                  <a:srgbClr val="0070C0"/>
                </a:solidFill>
                <a:latin typeface="Trebuchet MS"/>
                <a:ea typeface="+mn-ea"/>
                <a:cs typeface="+mn-cs"/>
              </a:rPr>
              <a:t>Не менее 5 </a:t>
            </a:r>
            <a:r>
              <a:rPr lang="ru-RU" sz="4000" b="0" i="0" dirty="0" smtClean="0">
                <a:solidFill>
                  <a:srgbClr val="0070C0"/>
                </a:solidFill>
                <a:latin typeface="Trebuchet MS"/>
                <a:ea typeface="+mn-ea"/>
                <a:cs typeface="+mn-cs"/>
              </a:rPr>
              <a:t>(для видов которыми занимаются инвалиды и лица с ограниченными возможностями здоровья)</a:t>
            </a:r>
          </a:p>
        </p:txBody>
      </p:sp>
    </p:spTree>
    <p:extLst>
      <p:ext uri="{BB962C8B-B14F-4D97-AF65-F5344CB8AC3E}">
        <p14:creationId xmlns:p14="http://schemas.microsoft.com/office/powerpoint/2010/main" val="15635828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2113" y="661554"/>
            <a:ext cx="8674307" cy="5084619"/>
          </a:xfrm>
        </p:spPr>
        <p:txBody>
          <a:bodyPr>
            <a:normAutofit/>
          </a:bodyPr>
          <a:lstStyle/>
          <a:p>
            <a:pPr algn="l" defTabSz="457200">
              <a:spcBef>
                <a:spcPts val="1"/>
              </a:spcBef>
              <a:buNone/>
            </a:pPr>
            <a:r>
              <a:rPr lang="ru-RU" sz="4400" b="0" i="0" dirty="0" smtClean="0">
                <a:solidFill>
                  <a:srgbClr val="FF0000"/>
                </a:solidFill>
                <a:latin typeface="Trebuchet MS"/>
                <a:ea typeface="+mj-ea"/>
                <a:cs typeface="+mj-cs"/>
              </a:rPr>
              <a:t>Международные соревнования:</a:t>
            </a:r>
            <a:br>
              <a:rPr lang="ru-RU" sz="4400" b="0" i="0" dirty="0" smtClean="0">
                <a:solidFill>
                  <a:srgbClr val="FF0000"/>
                </a:solidFill>
                <a:latin typeface="Trebuchet MS"/>
                <a:ea typeface="+mj-ea"/>
                <a:cs typeface="+mj-cs"/>
              </a:rPr>
            </a:br>
            <a:r>
              <a:rPr lang="ru-RU" sz="2400" b="0" i="0" dirty="0" smtClean="0">
                <a:solidFill>
                  <a:srgbClr val="7030A0"/>
                </a:solidFill>
                <a:latin typeface="Trebuchet MS"/>
                <a:ea typeface="+mj-ea"/>
                <a:cs typeface="+mj-cs"/>
              </a:rPr>
              <a:t>другие международные соревнования с ограничением верхней границы возраста и без ограничения верхней границы возраста – </a:t>
            </a:r>
            <a:r>
              <a:rPr lang="ru-RU" sz="3200" b="1" i="0" u="sng" dirty="0" smtClean="0">
                <a:solidFill>
                  <a:srgbClr val="7030A0"/>
                </a:solidFill>
                <a:latin typeface="Trebuchet MS"/>
                <a:ea typeface="+mj-ea"/>
                <a:cs typeface="+mj-cs"/>
              </a:rPr>
              <a:t>не менее 15 стран</a:t>
            </a:r>
            <a:r>
              <a:rPr lang="ru-RU" sz="3200" b="0" i="0" u="sng" dirty="0" smtClean="0">
                <a:solidFill>
                  <a:srgbClr val="7030A0"/>
                </a:solidFill>
                <a:latin typeface="Trebuchet MS"/>
                <a:ea typeface="+mj-ea"/>
                <a:cs typeface="+mj-cs"/>
              </a:rPr>
              <a:t/>
            </a:r>
            <a:br>
              <a:rPr lang="ru-RU" sz="3200" b="0" i="0" u="sng" dirty="0" smtClean="0">
                <a:solidFill>
                  <a:srgbClr val="7030A0"/>
                </a:solidFill>
                <a:latin typeface="Trebuchet MS"/>
                <a:ea typeface="+mj-ea"/>
                <a:cs typeface="+mj-cs"/>
              </a:rPr>
            </a:br>
            <a:r>
              <a:rPr lang="ru-RU" sz="3200" dirty="0" smtClean="0">
                <a:solidFill>
                  <a:srgbClr val="7030A0"/>
                </a:solidFill>
                <a:latin typeface="Trebuchet MS"/>
              </a:rPr>
              <a:t>Чемпионат Мира, Всемирные игры, Кубок Мира, Чемпионат Европы, Кубок Европы, Первенство Мира, Юношеские Олимпийские игры, Всемирная универсиада, Первенство Европы – </a:t>
            </a:r>
            <a:r>
              <a:rPr lang="ru-RU" sz="3200" b="1" u="sng" dirty="0" smtClean="0">
                <a:solidFill>
                  <a:srgbClr val="7030A0"/>
                </a:solidFill>
                <a:latin typeface="Trebuchet MS"/>
              </a:rPr>
              <a:t>не менее 25 стран</a:t>
            </a:r>
            <a:endParaRPr lang="ru-RU" sz="3200" b="1" i="0" u="sng" dirty="0">
              <a:solidFill>
                <a:srgbClr val="90C226"/>
              </a:solidFill>
              <a:latin typeface="Trebuchet MS"/>
            </a:endParaRPr>
          </a:p>
        </p:txBody>
      </p:sp>
      <p:sp>
        <p:nvSpPr>
          <p:cNvPr id="3" name="Объект 2"/>
          <p:cNvSpPr>
            <a:spLocks noGrp="1"/>
          </p:cNvSpPr>
          <p:nvPr>
            <p:ph sz="half" idx="1"/>
          </p:nvPr>
        </p:nvSpPr>
        <p:spPr>
          <a:xfrm>
            <a:off x="1298864" y="4946073"/>
            <a:ext cx="8052954" cy="1095288"/>
          </a:xfrm>
        </p:spPr>
        <p:txBody>
          <a:bodyPr>
            <a:normAutofit fontScale="25000" lnSpcReduction="20000"/>
          </a:bodyPr>
          <a:lstStyle/>
          <a:p>
            <a:pPr lvl="1" indent="-342900">
              <a:buClr>
                <a:srgbClr val="90C226"/>
              </a:buClr>
              <a:buFont typeface="Wingdings 3"/>
              <a:buChar char=""/>
            </a:pPr>
            <a:r>
              <a:rPr lang="ru-RU" sz="2000" b="0" i="0" dirty="0" err="1" smtClean="0">
                <a:solidFill>
                  <a:schemeClr val="tx1">
                    <a:lumMod val="75000"/>
                  </a:schemeClr>
                </a:solidFill>
                <a:latin typeface="Trebuchet MS"/>
                <a:ea typeface="+mn-ea"/>
                <a:cs typeface="+mn-cs"/>
              </a:rPr>
              <a:t>Дг</a:t>
            </a:r>
            <a:endParaRPr lang="ru-RU" sz="2000" b="0" i="0" dirty="0">
              <a:solidFill>
                <a:schemeClr val="tx1">
                  <a:lumMod val="75000"/>
                </a:schemeClr>
              </a:solidFill>
              <a:latin typeface="Trebuchet MS"/>
              <a:ea typeface="+mn-ea"/>
              <a:cs typeface="+mn-cs"/>
            </a:endParaRPr>
          </a:p>
        </p:txBody>
      </p:sp>
      <p:sp>
        <p:nvSpPr>
          <p:cNvPr id="4" name="Объект 3"/>
          <p:cNvSpPr>
            <a:spLocks noGrp="1"/>
          </p:cNvSpPr>
          <p:nvPr>
            <p:ph sz="half" idx="2"/>
          </p:nvPr>
        </p:nvSpPr>
        <p:spPr>
          <a:xfrm flipH="1" flipV="1">
            <a:off x="9276420" y="2114871"/>
            <a:ext cx="75398" cy="45719"/>
          </a:xfrm>
        </p:spPr>
        <p:txBody>
          <a:bodyPr>
            <a:normAutofit fontScale="25000" lnSpcReduction="20000"/>
          </a:bodyPr>
          <a:lstStyle/>
          <a:p>
            <a:endParaRPr lang="ru-RU" dirty="0"/>
          </a:p>
        </p:txBody>
      </p:sp>
    </p:spTree>
    <p:extLst>
      <p:ext uri="{BB962C8B-B14F-4D97-AF65-F5344CB8AC3E}">
        <p14:creationId xmlns:p14="http://schemas.microsoft.com/office/powerpoint/2010/main" val="2925438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0"/>
            <a:ext cx="11092544" cy="6248400"/>
          </a:xfrm>
        </p:spPr>
        <p:txBody>
          <a:bodyPr>
            <a:normAutofit/>
          </a:bodyPr>
          <a:lstStyle/>
          <a:p>
            <a:r>
              <a:rPr lang="ru-RU" u="sng" dirty="0" smtClean="0">
                <a:solidFill>
                  <a:srgbClr val="C00000"/>
                </a:solidFill>
              </a:rPr>
              <a:t/>
            </a:r>
            <a:br>
              <a:rPr lang="ru-RU" u="sng" dirty="0" smtClean="0">
                <a:solidFill>
                  <a:srgbClr val="C00000"/>
                </a:solidFill>
              </a:rPr>
            </a:br>
            <a:r>
              <a:rPr lang="ru-RU" u="sng" dirty="0" smtClean="0">
                <a:solidFill>
                  <a:srgbClr val="C00000"/>
                </a:solidFill>
              </a:rPr>
              <a:t>Всероссийские соревнованиях </a:t>
            </a:r>
            <a:br>
              <a:rPr lang="ru-RU" u="sng" dirty="0" smtClean="0">
                <a:solidFill>
                  <a:srgbClr val="C00000"/>
                </a:solidFill>
              </a:rPr>
            </a:br>
            <a:r>
              <a:rPr lang="ru-RU" dirty="0" smtClean="0">
                <a:solidFill>
                  <a:srgbClr val="C00000"/>
                </a:solidFill>
              </a:rPr>
              <a:t>наличие определенного количества субъектов РФ:</a:t>
            </a:r>
            <a:br>
              <a:rPr lang="ru-RU" dirty="0" smtClean="0">
                <a:solidFill>
                  <a:srgbClr val="C00000"/>
                </a:solidFill>
              </a:rPr>
            </a:br>
            <a:r>
              <a:rPr lang="ru-RU" dirty="0" smtClean="0">
                <a:solidFill>
                  <a:srgbClr val="C00000"/>
                </a:solidFill>
              </a:rPr>
              <a:t/>
            </a:r>
            <a:br>
              <a:rPr lang="ru-RU" dirty="0" smtClean="0">
                <a:solidFill>
                  <a:srgbClr val="C00000"/>
                </a:solidFill>
              </a:rPr>
            </a:br>
            <a:r>
              <a:rPr lang="ru-RU" dirty="0" smtClean="0">
                <a:solidFill>
                  <a:srgbClr val="C00000"/>
                </a:solidFill>
              </a:rPr>
              <a:t/>
            </a:r>
            <a:br>
              <a:rPr lang="ru-RU" dirty="0" smtClean="0">
                <a:solidFill>
                  <a:srgbClr val="C00000"/>
                </a:solidFill>
              </a:rPr>
            </a:br>
            <a:r>
              <a:rPr lang="ru-RU" dirty="0" smtClean="0">
                <a:solidFill>
                  <a:srgbClr val="0070C0"/>
                </a:solidFill>
              </a:rPr>
              <a:t>- 25% субъектов (всего 85) 21-22-</a:t>
            </a:r>
            <a:r>
              <a:rPr lang="ru-RU" sz="2000" dirty="0" smtClean="0">
                <a:solidFill>
                  <a:srgbClr val="0070C0"/>
                </a:solidFill>
              </a:rPr>
              <a:t> </a:t>
            </a:r>
            <a:r>
              <a:rPr lang="ru-RU" sz="2000" dirty="0" smtClean="0">
                <a:solidFill>
                  <a:srgbClr val="7030A0"/>
                </a:solidFill>
              </a:rPr>
              <a:t>для всех видов спорта</a:t>
            </a:r>
            <a:r>
              <a:rPr lang="ru-RU" sz="2000" dirty="0" smtClean="0">
                <a:solidFill>
                  <a:srgbClr val="C00000"/>
                </a:solidFill>
              </a:rPr>
              <a:t/>
            </a:r>
            <a:br>
              <a:rPr lang="ru-RU" sz="2000" dirty="0" smtClean="0">
                <a:solidFill>
                  <a:srgbClr val="C00000"/>
                </a:solidFill>
              </a:rPr>
            </a:br>
            <a:r>
              <a:rPr lang="ru-RU" dirty="0" smtClean="0">
                <a:solidFill>
                  <a:srgbClr val="0070C0"/>
                </a:solidFill>
              </a:rPr>
              <a:t>- 80%  субъектов</a:t>
            </a:r>
            <a:r>
              <a:rPr lang="ru-RU" dirty="0" smtClean="0">
                <a:solidFill>
                  <a:srgbClr val="C00000"/>
                </a:solidFill>
              </a:rPr>
              <a:t>, </a:t>
            </a:r>
            <a:r>
              <a:rPr lang="ru-RU" sz="2000" dirty="0" smtClean="0">
                <a:solidFill>
                  <a:srgbClr val="C00000"/>
                </a:solidFill>
              </a:rPr>
              <a:t>на территории которых осуществляли свою деятельность региональные спортивные федерации по соответствующему виду спорта, на день начала проведения соревнований- </a:t>
            </a:r>
            <a:r>
              <a:rPr lang="ru-RU" sz="2000" dirty="0" smtClean="0">
                <a:solidFill>
                  <a:srgbClr val="7030A0"/>
                </a:solidFill>
              </a:rPr>
              <a:t>для видов спорта, которые развиваются общероссийскими спортивными федерациями</a:t>
            </a:r>
            <a:r>
              <a:rPr lang="ru-RU" sz="2000" dirty="0" smtClean="0">
                <a:solidFill>
                  <a:srgbClr val="C00000"/>
                </a:solidFill>
              </a:rPr>
              <a:t/>
            </a:r>
            <a:br>
              <a:rPr lang="ru-RU" sz="2000" dirty="0" smtClean="0">
                <a:solidFill>
                  <a:srgbClr val="C00000"/>
                </a:solidFill>
              </a:rPr>
            </a:br>
            <a:endParaRPr lang="ru-RU" sz="2000" dirty="0">
              <a:solidFill>
                <a:srgbClr val="C00000"/>
              </a:solidFill>
            </a:endParaRPr>
          </a:p>
        </p:txBody>
      </p:sp>
    </p:spTree>
    <p:extLst>
      <p:ext uri="{BB962C8B-B14F-4D97-AF65-F5344CB8AC3E}">
        <p14:creationId xmlns:p14="http://schemas.microsoft.com/office/powerpoint/2010/main" val="2800438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600"/>
            <a:ext cx="11089946" cy="6106886"/>
          </a:xfrm>
        </p:spPr>
        <p:txBody>
          <a:bodyPr/>
          <a:lstStyle/>
          <a:p>
            <a:r>
              <a:rPr lang="ru-RU" u="sng" dirty="0" err="1" smtClean="0">
                <a:solidFill>
                  <a:srgbClr val="C00000"/>
                </a:solidFill>
              </a:rPr>
              <a:t>ОМежрегиональные</a:t>
            </a:r>
            <a:r>
              <a:rPr lang="ru-RU" u="sng" dirty="0" smtClean="0">
                <a:solidFill>
                  <a:srgbClr val="C00000"/>
                </a:solidFill>
              </a:rPr>
              <a:t> </a:t>
            </a:r>
            <a:r>
              <a:rPr lang="ru-RU" u="sng" dirty="0" smtClean="0">
                <a:solidFill>
                  <a:srgbClr val="C00000"/>
                </a:solidFill>
              </a:rPr>
              <a:t>соревнования </a:t>
            </a:r>
            <a:br>
              <a:rPr lang="ru-RU" u="sng" dirty="0" smtClean="0">
                <a:solidFill>
                  <a:srgbClr val="C00000"/>
                </a:solidFill>
              </a:rPr>
            </a:br>
            <a:r>
              <a:rPr lang="ru-RU" sz="3200" dirty="0" smtClean="0">
                <a:solidFill>
                  <a:srgbClr val="C00000"/>
                </a:solidFill>
              </a:rPr>
              <a:t>наличие необходимого количества субъектов:</a:t>
            </a:r>
            <a:br>
              <a:rPr lang="ru-RU" sz="3200" dirty="0" smtClean="0">
                <a:solidFill>
                  <a:srgbClr val="C00000"/>
                </a:solidFill>
              </a:rPr>
            </a:br>
            <a:r>
              <a:rPr lang="ru-RU" sz="3200" dirty="0">
                <a:solidFill>
                  <a:srgbClr val="C00000"/>
                </a:solidFill>
              </a:rPr>
              <a:t/>
            </a:r>
            <a:br>
              <a:rPr lang="ru-RU" sz="3200" dirty="0">
                <a:solidFill>
                  <a:srgbClr val="C00000"/>
                </a:solidFill>
              </a:rPr>
            </a:br>
            <a:r>
              <a:rPr lang="ru-RU" sz="3200" dirty="0" smtClean="0">
                <a:solidFill>
                  <a:srgbClr val="0070C0"/>
                </a:solidFill>
              </a:rPr>
              <a:t>- 50% субъектов РФ </a:t>
            </a:r>
            <a:r>
              <a:rPr lang="ru-RU" sz="2000" dirty="0" smtClean="0">
                <a:solidFill>
                  <a:srgbClr val="C00000"/>
                </a:solidFill>
              </a:rPr>
              <a:t>от общего количества субъектов РФ, входящих в соответствующий федеральный округ (12 всего – 6)-</a:t>
            </a:r>
            <a:r>
              <a:rPr lang="ru-RU" sz="2000" dirty="0" smtClean="0">
                <a:solidFill>
                  <a:srgbClr val="7030A0"/>
                </a:solidFill>
              </a:rPr>
              <a:t>для всех видов спорта</a:t>
            </a:r>
            <a:br>
              <a:rPr lang="ru-RU" sz="2000" dirty="0" smtClean="0">
                <a:solidFill>
                  <a:srgbClr val="7030A0"/>
                </a:solidFill>
              </a:rPr>
            </a:br>
            <a:r>
              <a:rPr lang="ru-RU" sz="2000" dirty="0" smtClean="0">
                <a:solidFill>
                  <a:srgbClr val="0070C0"/>
                </a:solidFill>
              </a:rPr>
              <a:t>- </a:t>
            </a:r>
            <a:r>
              <a:rPr lang="ru-RU" dirty="0">
                <a:solidFill>
                  <a:srgbClr val="0070C0"/>
                </a:solidFill>
              </a:rPr>
              <a:t>80%  субъектов</a:t>
            </a:r>
            <a:r>
              <a:rPr lang="ru-RU" dirty="0">
                <a:solidFill>
                  <a:srgbClr val="C00000"/>
                </a:solidFill>
              </a:rPr>
              <a:t>, </a:t>
            </a:r>
            <a:r>
              <a:rPr lang="ru-RU" sz="2000" dirty="0">
                <a:solidFill>
                  <a:srgbClr val="C00000"/>
                </a:solidFill>
              </a:rPr>
              <a:t>на территории которых осуществляли свою деятельность региональные спортивные федерации по соответствующему виду спорта, на день начала проведения соревнований- </a:t>
            </a:r>
            <a:r>
              <a:rPr lang="ru-RU" sz="2000" dirty="0">
                <a:solidFill>
                  <a:srgbClr val="7030A0"/>
                </a:solidFill>
              </a:rPr>
              <a:t>для видов спорта, которые развиваются общероссийскими спортивными федерациями</a:t>
            </a:r>
            <a:endParaRPr lang="ru-RU" sz="2000" dirty="0">
              <a:solidFill>
                <a:srgbClr val="C00000"/>
              </a:solidFill>
            </a:endParaRPr>
          </a:p>
        </p:txBody>
      </p:sp>
    </p:spTree>
    <p:extLst>
      <p:ext uri="{BB962C8B-B14F-4D97-AF65-F5344CB8AC3E}">
        <p14:creationId xmlns:p14="http://schemas.microsoft.com/office/powerpoint/2010/main" val="3402573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Прямоугольник 2"/>
          <p:cNvSpPr>
            <a:spLocks noGrp="1" noChangeArrowheads="1"/>
          </p:cNvSpPr>
          <p:nvPr>
            <p:ph type="title"/>
          </p:nvPr>
        </p:nvSpPr>
        <p:spPr>
          <a:xfrm>
            <a:off x="581891" y="183571"/>
            <a:ext cx="8915400" cy="2528455"/>
          </a:xfrm>
        </p:spPr>
        <p:txBody>
          <a:bodyPr>
            <a:noAutofit/>
          </a:bodyPr>
          <a:lstStyle/>
          <a:p>
            <a:pPr algn="ctr" defTabSz="457200">
              <a:spcBef>
                <a:spcPts val="1"/>
              </a:spcBef>
              <a:buNone/>
            </a:pPr>
            <a:r>
              <a:rPr lang="ru-RU" dirty="0" smtClean="0">
                <a:solidFill>
                  <a:srgbClr val="7030A0"/>
                </a:solidFill>
                <a:latin typeface="Trebuchet MS"/>
              </a:rPr>
              <a:t>Условия выполнения норм и требований: количество спортивных судей соответствующей квалификационной категории</a:t>
            </a:r>
            <a:endParaRPr lang="ru-RU" b="0" i="0" dirty="0">
              <a:solidFill>
                <a:srgbClr val="7030A0"/>
              </a:solidFill>
              <a:latin typeface="Trebuchet MS"/>
            </a:endParaRPr>
          </a:p>
        </p:txBody>
      </p:sp>
      <p:sp>
        <p:nvSpPr>
          <p:cNvPr id="101379" name="Прямоугольник 3"/>
          <p:cNvSpPr>
            <a:spLocks noGrp="1" noChangeArrowheads="1"/>
          </p:cNvSpPr>
          <p:nvPr>
            <p:ph idx="1"/>
          </p:nvPr>
        </p:nvSpPr>
        <p:spPr>
          <a:xfrm>
            <a:off x="677511" y="2493819"/>
            <a:ext cx="8923689" cy="4364182"/>
          </a:xfrm>
        </p:spPr>
        <p:txBody>
          <a:bodyPr>
            <a:normAutofit/>
          </a:bodyPr>
          <a:lstStyle/>
          <a:p>
            <a:pPr marL="342900" indent="-342900" algn="l" defTabSz="457200">
              <a:spcBef>
                <a:spcPts val="1000"/>
              </a:spcBef>
              <a:spcAft>
                <a:spcPts val="0"/>
              </a:spcAft>
              <a:buClr>
                <a:srgbClr val="90C226"/>
              </a:buClr>
              <a:buSzPct val="80000"/>
              <a:buFont typeface="Wingdings 3"/>
              <a:buChar char=""/>
            </a:pPr>
            <a:r>
              <a:rPr lang="ru-RU" sz="2400" b="1" i="0" u="sng" dirty="0" smtClean="0">
                <a:solidFill>
                  <a:schemeClr val="tx1"/>
                </a:solidFill>
                <a:latin typeface="Trebuchet MS"/>
              </a:rPr>
              <a:t>МСМК и МС </a:t>
            </a:r>
            <a:r>
              <a:rPr lang="ru-RU" sz="2400" b="0" i="0" dirty="0" smtClean="0">
                <a:solidFill>
                  <a:schemeClr val="tx1"/>
                </a:solidFill>
                <a:latin typeface="Trebuchet MS"/>
              </a:rPr>
              <a:t>– 3 спортивных судьи Всероссийской категории</a:t>
            </a:r>
          </a:p>
          <a:p>
            <a:pPr marL="342900" indent="-342900" algn="l" defTabSz="457200">
              <a:spcBef>
                <a:spcPts val="1000"/>
              </a:spcBef>
              <a:spcAft>
                <a:spcPts val="0"/>
              </a:spcAft>
              <a:buClr>
                <a:srgbClr val="90C226"/>
              </a:buClr>
              <a:buSzPct val="80000"/>
              <a:buFont typeface="Wingdings 3"/>
              <a:buChar char=""/>
            </a:pPr>
            <a:r>
              <a:rPr lang="ru-RU" sz="2400" b="1" u="sng" dirty="0" smtClean="0">
                <a:solidFill>
                  <a:schemeClr val="tx1"/>
                </a:solidFill>
                <a:latin typeface="Trebuchet MS"/>
              </a:rPr>
              <a:t>КМС</a:t>
            </a:r>
            <a:r>
              <a:rPr lang="ru-RU" sz="2400" dirty="0" smtClean="0">
                <a:solidFill>
                  <a:schemeClr val="tx1"/>
                </a:solidFill>
                <a:latin typeface="Trebuchet MS"/>
              </a:rPr>
              <a:t> – 1 судья СВК + 2 судьи 1 категории</a:t>
            </a:r>
          </a:p>
          <a:p>
            <a:pPr marL="342900" indent="-342900" algn="l" defTabSz="457200">
              <a:spcBef>
                <a:spcPts val="1000"/>
              </a:spcBef>
              <a:spcAft>
                <a:spcPts val="0"/>
              </a:spcAft>
              <a:buClr>
                <a:srgbClr val="90C226"/>
              </a:buClr>
              <a:buSzPct val="80000"/>
              <a:buFont typeface="Wingdings 3"/>
              <a:buChar char=""/>
            </a:pPr>
            <a:r>
              <a:rPr lang="en-US" sz="2400" b="1" i="0" u="sng" dirty="0" smtClean="0">
                <a:solidFill>
                  <a:schemeClr val="tx1"/>
                </a:solidFill>
                <a:latin typeface="Trebuchet MS"/>
              </a:rPr>
              <a:t>I</a:t>
            </a:r>
            <a:r>
              <a:rPr lang="ru-RU" sz="2400" b="1" i="0" u="sng" dirty="0" smtClean="0">
                <a:solidFill>
                  <a:schemeClr val="tx1"/>
                </a:solidFill>
                <a:latin typeface="Trebuchet MS"/>
              </a:rPr>
              <a:t> </a:t>
            </a:r>
            <a:r>
              <a:rPr lang="ru-RU" sz="2400" b="1" i="0" u="sng" dirty="0" err="1" smtClean="0">
                <a:solidFill>
                  <a:schemeClr val="tx1"/>
                </a:solidFill>
                <a:latin typeface="Trebuchet MS"/>
              </a:rPr>
              <a:t>спорт.разряд</a:t>
            </a:r>
            <a:r>
              <a:rPr lang="ru-RU" sz="2400" b="1" i="0" u="sng" dirty="0" smtClean="0">
                <a:solidFill>
                  <a:schemeClr val="tx1"/>
                </a:solidFill>
                <a:latin typeface="Trebuchet MS"/>
              </a:rPr>
              <a:t> </a:t>
            </a:r>
            <a:r>
              <a:rPr lang="ru-RU" sz="2400" b="0" i="0" dirty="0" smtClean="0">
                <a:solidFill>
                  <a:schemeClr val="tx1"/>
                </a:solidFill>
                <a:latin typeface="Trebuchet MS"/>
              </a:rPr>
              <a:t>– 2 судьи 1 категории+1 судья 2 категории</a:t>
            </a:r>
          </a:p>
          <a:p>
            <a:pPr marL="342900" indent="-342900" algn="l" defTabSz="457200">
              <a:spcBef>
                <a:spcPts val="1000"/>
              </a:spcBef>
              <a:spcAft>
                <a:spcPts val="0"/>
              </a:spcAft>
              <a:buClr>
                <a:srgbClr val="90C226"/>
              </a:buClr>
              <a:buSzPct val="80000"/>
              <a:buFont typeface="Wingdings 3"/>
              <a:buChar char=""/>
            </a:pPr>
            <a:r>
              <a:rPr lang="en-US" sz="2400" b="1" u="sng" dirty="0" smtClean="0">
                <a:solidFill>
                  <a:schemeClr val="tx1"/>
                </a:solidFill>
                <a:latin typeface="Trebuchet MS"/>
              </a:rPr>
              <a:t>II</a:t>
            </a:r>
            <a:r>
              <a:rPr lang="en-US" sz="2400" b="1" u="sng" dirty="0">
                <a:solidFill>
                  <a:schemeClr val="tx1"/>
                </a:solidFill>
                <a:latin typeface="Trebuchet MS"/>
              </a:rPr>
              <a:t> </a:t>
            </a:r>
            <a:r>
              <a:rPr lang="ru-RU" sz="2400" b="1" u="sng" dirty="0" smtClean="0">
                <a:solidFill>
                  <a:schemeClr val="tx1"/>
                </a:solidFill>
                <a:latin typeface="Trebuchet MS"/>
              </a:rPr>
              <a:t>и </a:t>
            </a:r>
            <a:r>
              <a:rPr lang="en-US" sz="2400" b="1" u="sng" dirty="0" smtClean="0">
                <a:solidFill>
                  <a:schemeClr val="tx1"/>
                </a:solidFill>
                <a:latin typeface="Trebuchet MS"/>
              </a:rPr>
              <a:t>III</a:t>
            </a:r>
            <a:r>
              <a:rPr lang="ru-RU" sz="2400" b="1" u="sng" dirty="0" smtClean="0">
                <a:solidFill>
                  <a:schemeClr val="tx1"/>
                </a:solidFill>
                <a:latin typeface="Trebuchet MS"/>
              </a:rPr>
              <a:t>  спорт. разряд </a:t>
            </a:r>
            <a:r>
              <a:rPr lang="ru-RU" sz="2400" dirty="0" smtClean="0">
                <a:solidFill>
                  <a:schemeClr val="tx1"/>
                </a:solidFill>
                <a:latin typeface="Trebuchet MS"/>
              </a:rPr>
              <a:t>– 1 судья </a:t>
            </a:r>
            <a:r>
              <a:rPr lang="en-US" sz="2400" dirty="0" smtClean="0">
                <a:solidFill>
                  <a:schemeClr val="tx1"/>
                </a:solidFill>
                <a:latin typeface="Trebuchet MS"/>
              </a:rPr>
              <a:t>I</a:t>
            </a:r>
            <a:r>
              <a:rPr lang="ru-RU" sz="2400" dirty="0" smtClean="0">
                <a:solidFill>
                  <a:schemeClr val="tx1"/>
                </a:solidFill>
                <a:latin typeface="Trebuchet MS"/>
              </a:rPr>
              <a:t> категории + 2 судьи 2 категории</a:t>
            </a:r>
          </a:p>
          <a:p>
            <a:pPr marL="342900" indent="-342900" algn="l" defTabSz="457200">
              <a:spcBef>
                <a:spcPts val="1000"/>
              </a:spcBef>
              <a:spcAft>
                <a:spcPts val="0"/>
              </a:spcAft>
              <a:buClr>
                <a:srgbClr val="90C226"/>
              </a:buClr>
              <a:buSzPct val="80000"/>
              <a:buFont typeface="Wingdings 3"/>
              <a:buChar char=""/>
            </a:pPr>
            <a:r>
              <a:rPr lang="en-US" sz="2400" b="1" u="sng" dirty="0" smtClean="0">
                <a:solidFill>
                  <a:schemeClr val="tx1"/>
                </a:solidFill>
                <a:latin typeface="Trebuchet MS"/>
              </a:rPr>
              <a:t>I</a:t>
            </a:r>
            <a:r>
              <a:rPr lang="ru-RU" sz="2400" b="1" u="sng" dirty="0" smtClean="0">
                <a:solidFill>
                  <a:schemeClr val="tx1"/>
                </a:solidFill>
                <a:latin typeface="Trebuchet MS"/>
              </a:rPr>
              <a:t>,</a:t>
            </a:r>
            <a:r>
              <a:rPr lang="en-US" sz="2400" b="1" u="sng" dirty="0" smtClean="0">
                <a:solidFill>
                  <a:schemeClr val="tx1"/>
                </a:solidFill>
                <a:latin typeface="Trebuchet MS"/>
              </a:rPr>
              <a:t> II</a:t>
            </a:r>
            <a:r>
              <a:rPr lang="ru-RU" sz="2400" b="1" u="sng" dirty="0" smtClean="0">
                <a:solidFill>
                  <a:schemeClr val="tx1"/>
                </a:solidFill>
                <a:latin typeface="Trebuchet MS"/>
              </a:rPr>
              <a:t> и</a:t>
            </a:r>
            <a:r>
              <a:rPr lang="en-US" sz="2400" b="1" u="sng" dirty="0" smtClean="0">
                <a:solidFill>
                  <a:schemeClr val="tx1"/>
                </a:solidFill>
                <a:latin typeface="Trebuchet MS"/>
              </a:rPr>
              <a:t> III</a:t>
            </a:r>
            <a:r>
              <a:rPr lang="ru-RU" sz="2400" b="1" u="sng" dirty="0" smtClean="0">
                <a:solidFill>
                  <a:schemeClr val="tx1"/>
                </a:solidFill>
                <a:latin typeface="Trebuchet MS"/>
              </a:rPr>
              <a:t> юношеские разряды </a:t>
            </a:r>
            <a:r>
              <a:rPr lang="ru-RU" sz="2400" dirty="0" smtClean="0">
                <a:solidFill>
                  <a:schemeClr val="tx1"/>
                </a:solidFill>
                <a:latin typeface="Trebuchet MS"/>
              </a:rPr>
              <a:t>– 2 судьи 2 категории +1 судья 3 категории</a:t>
            </a:r>
            <a:endParaRPr lang="ru-RU" sz="2400" b="0" i="0" dirty="0">
              <a:solidFill>
                <a:schemeClr val="tx1"/>
              </a:solidFill>
              <a:latin typeface="Trebuchet MS"/>
            </a:endParaRPr>
          </a:p>
        </p:txBody>
      </p:sp>
    </p:spTree>
    <p:extLst>
      <p:ext uri="{BB962C8B-B14F-4D97-AF65-F5344CB8AC3E}">
        <p14:creationId xmlns:p14="http://schemas.microsoft.com/office/powerpoint/2010/main" val="24817149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2" y="166256"/>
            <a:ext cx="8248279" cy="696190"/>
          </a:xfrm>
        </p:spPr>
        <p:txBody>
          <a:bodyPr/>
          <a:lstStyle/>
          <a:p>
            <a:pPr algn="ctr" defTabSz="457200">
              <a:spcBef>
                <a:spcPts val="1"/>
              </a:spcBef>
              <a:buNone/>
            </a:pPr>
            <a:r>
              <a:rPr lang="ru-RU" sz="3600" b="0" i="0" dirty="0" smtClean="0">
                <a:solidFill>
                  <a:srgbClr val="7030A0"/>
                </a:solidFill>
                <a:latin typeface="Trebuchet MS"/>
                <a:ea typeface="+mj-ea"/>
                <a:cs typeface="+mj-cs"/>
              </a:rPr>
              <a:t>Спортивные звания</a:t>
            </a:r>
            <a:endParaRPr lang="ru-RU" sz="3600" b="0" i="0" dirty="0">
              <a:solidFill>
                <a:srgbClr val="7030A0"/>
              </a:solidFill>
              <a:latin typeface="Trebuchet MS"/>
              <a:ea typeface="+mj-ea"/>
              <a:cs typeface="+mj-cs"/>
            </a:endParaRPr>
          </a:p>
        </p:txBody>
      </p:sp>
      <p:pic>
        <p:nvPicPr>
          <p:cNvPr id="5" name="Объект 4"/>
          <p:cNvPicPr>
            <a:picLocks noGrp="1" noChangeAspect="1"/>
          </p:cNvPicPr>
          <p:nvPr>
            <p:ph idx="1"/>
          </p:nvPr>
        </p:nvPicPr>
        <p:blipFill>
          <a:blip r:embed="rId2"/>
          <a:stretch>
            <a:fillRect/>
          </a:stretch>
        </p:blipFill>
        <p:spPr>
          <a:xfrm>
            <a:off x="-1001485" y="548438"/>
            <a:ext cx="11680371" cy="6530444"/>
          </a:xfrm>
          <a:prstGeom prst="rect">
            <a:avLst/>
          </a:prstGeom>
        </p:spPr>
      </p:pic>
    </p:spTree>
    <p:extLst>
      <p:ext uri="{BB962C8B-B14F-4D97-AF65-F5344CB8AC3E}">
        <p14:creationId xmlns:p14="http://schemas.microsoft.com/office/powerpoint/2010/main" val="9278628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Прямоугольник 2"/>
          <p:cNvSpPr>
            <a:spLocks noGrp="1" noChangeArrowheads="1"/>
          </p:cNvSpPr>
          <p:nvPr>
            <p:ph type="title"/>
          </p:nvPr>
        </p:nvSpPr>
        <p:spPr>
          <a:xfrm>
            <a:off x="573602" y="225137"/>
            <a:ext cx="8393753" cy="1188027"/>
          </a:xfrm>
        </p:spPr>
        <p:txBody>
          <a:bodyPr>
            <a:normAutofit fontScale="90000"/>
          </a:bodyPr>
          <a:lstStyle/>
          <a:p>
            <a:pPr algn="l" defTabSz="457200">
              <a:spcBef>
                <a:spcPts val="1"/>
              </a:spcBef>
              <a:buNone/>
            </a:pPr>
            <a:r>
              <a:rPr lang="ru-RU" sz="3600" b="0" i="0" dirty="0" smtClean="0">
                <a:solidFill>
                  <a:srgbClr val="7030A0"/>
                </a:solidFill>
                <a:latin typeface="Trebuchet MS"/>
                <a:ea typeface="+mj-ea"/>
                <a:cs typeface="+mj-cs"/>
              </a:rPr>
              <a:t>К представлению спортивного звания прилагаются:</a:t>
            </a:r>
            <a:endParaRPr lang="ru-RU" sz="3600" b="0" i="0" dirty="0">
              <a:solidFill>
                <a:srgbClr val="7030A0"/>
              </a:solidFill>
              <a:latin typeface="Trebuchet MS"/>
              <a:ea typeface="+mj-ea"/>
              <a:cs typeface="+mj-cs"/>
            </a:endParaRPr>
          </a:p>
        </p:txBody>
      </p:sp>
      <p:sp>
        <p:nvSpPr>
          <p:cNvPr id="103427" name="Прямоугольник 3"/>
          <p:cNvSpPr>
            <a:spLocks noGrp="1" noChangeArrowheads="1"/>
          </p:cNvSpPr>
          <p:nvPr>
            <p:ph idx="1"/>
          </p:nvPr>
        </p:nvSpPr>
        <p:spPr>
          <a:xfrm>
            <a:off x="439852" y="1226128"/>
            <a:ext cx="9234085" cy="2747444"/>
          </a:xfrm>
        </p:spPr>
        <p:txBody>
          <a:bodyPr>
            <a:noAutofit/>
          </a:bodyPr>
          <a:lstStyle/>
          <a:p>
            <a:pPr marL="342900" indent="-342900" algn="l" defTabSz="457200">
              <a:spcBef>
                <a:spcPts val="1000"/>
              </a:spcBef>
              <a:spcAft>
                <a:spcPts val="0"/>
              </a:spcAft>
              <a:buClr>
                <a:srgbClr val="90C226"/>
              </a:buClr>
              <a:buSzPct val="80000"/>
              <a:buFont typeface="Wingdings 3"/>
              <a:buChar char=""/>
            </a:pPr>
            <a:r>
              <a:rPr lang="ru-RU" sz="2000" b="0" i="0" dirty="0" smtClean="0">
                <a:solidFill>
                  <a:srgbClr val="FF0000"/>
                </a:solidFill>
                <a:latin typeface="Trebuchet MS"/>
              </a:rPr>
              <a:t>Копия протокола</a:t>
            </a:r>
            <a:r>
              <a:rPr lang="ru-RU" sz="2000" b="0" i="0" dirty="0" smtClean="0">
                <a:solidFill>
                  <a:schemeClr val="tx1">
                    <a:lumMod val="75000"/>
                  </a:schemeClr>
                </a:solidFill>
                <a:latin typeface="Trebuchet MS"/>
              </a:rPr>
              <a:t>, подписанная председателем гл. суд. коллегии (гл. судьей);</a:t>
            </a:r>
          </a:p>
          <a:p>
            <a:pPr>
              <a:buClr>
                <a:srgbClr val="90C226"/>
              </a:buClr>
              <a:buFont typeface="Wingdings 3"/>
              <a:buChar char=""/>
            </a:pPr>
            <a:r>
              <a:rPr lang="ru-RU" sz="2000" b="0" i="0" dirty="0" smtClean="0">
                <a:solidFill>
                  <a:srgbClr val="FF0000"/>
                </a:solidFill>
                <a:latin typeface="Trebuchet MS"/>
              </a:rPr>
              <a:t>Копия справки о составе и квалификации судейской коллегии</a:t>
            </a:r>
            <a:r>
              <a:rPr lang="ru-RU" sz="2000" dirty="0">
                <a:solidFill>
                  <a:schemeClr val="tx1">
                    <a:lumMod val="75000"/>
                  </a:schemeClr>
                </a:solidFill>
              </a:rPr>
              <a:t>, подписанная председателем гл. суд. коллегии (гл. судьей</a:t>
            </a:r>
            <a:r>
              <a:rPr lang="ru-RU" sz="2000" dirty="0" smtClean="0">
                <a:solidFill>
                  <a:schemeClr val="tx1">
                    <a:lumMod val="75000"/>
                  </a:schemeClr>
                </a:solidFill>
              </a:rPr>
              <a:t>);</a:t>
            </a:r>
            <a:endParaRPr lang="ru-RU" sz="2000" dirty="0">
              <a:solidFill>
                <a:schemeClr val="tx1">
                  <a:lumMod val="75000"/>
                </a:schemeClr>
              </a:solidFill>
            </a:endParaRPr>
          </a:p>
          <a:p>
            <a:pPr marL="342900" indent="-342900" algn="l" defTabSz="457200">
              <a:spcBef>
                <a:spcPts val="1000"/>
              </a:spcBef>
              <a:spcAft>
                <a:spcPts val="0"/>
              </a:spcAft>
              <a:buClr>
                <a:srgbClr val="90C226"/>
              </a:buClr>
              <a:buSzPct val="80000"/>
              <a:buFont typeface="Wingdings 3"/>
              <a:buChar char=""/>
            </a:pPr>
            <a:r>
              <a:rPr lang="ru-RU" sz="2000" b="0" i="0" dirty="0" smtClean="0">
                <a:solidFill>
                  <a:srgbClr val="FF0000"/>
                </a:solidFill>
                <a:latin typeface="Trebuchet MS"/>
              </a:rPr>
              <a:t>Копии удостоверений «спортивный судья всероссийской категории»</a:t>
            </a:r>
            <a:r>
              <a:rPr lang="ru-RU" sz="2000" b="0" i="0" dirty="0" smtClean="0">
                <a:solidFill>
                  <a:schemeClr val="tx1">
                    <a:lumMod val="75000"/>
                  </a:schemeClr>
                </a:solidFill>
                <a:latin typeface="Trebuchet MS"/>
              </a:rPr>
              <a:t>;</a:t>
            </a:r>
          </a:p>
          <a:p>
            <a:pPr marL="342900" indent="-342900" algn="l" defTabSz="457200">
              <a:spcBef>
                <a:spcPts val="1000"/>
              </a:spcBef>
              <a:spcAft>
                <a:spcPts val="0"/>
              </a:spcAft>
              <a:buClr>
                <a:srgbClr val="90C226"/>
              </a:buClr>
              <a:buSzPct val="80000"/>
              <a:buFont typeface="Wingdings 3"/>
              <a:buChar char=""/>
            </a:pPr>
            <a:r>
              <a:rPr lang="ru-RU" sz="2000" b="0" i="0" dirty="0" smtClean="0">
                <a:solidFill>
                  <a:srgbClr val="FF0000"/>
                </a:solidFill>
                <a:latin typeface="Trebuchet MS"/>
              </a:rPr>
              <a:t>2 фото 3х4 см.;</a:t>
            </a:r>
          </a:p>
          <a:p>
            <a:pPr marL="342900" indent="-342900" algn="l" defTabSz="457200">
              <a:spcBef>
                <a:spcPts val="1000"/>
              </a:spcBef>
              <a:spcAft>
                <a:spcPts val="0"/>
              </a:spcAft>
              <a:buClr>
                <a:srgbClr val="90C226"/>
              </a:buClr>
              <a:buSzPct val="80000"/>
              <a:buFont typeface="Wingdings 3"/>
              <a:buChar char=""/>
            </a:pPr>
            <a:r>
              <a:rPr lang="ru-RU" sz="2000" b="0" i="0" dirty="0" smtClean="0">
                <a:solidFill>
                  <a:srgbClr val="FF0000"/>
                </a:solidFill>
                <a:latin typeface="Trebuchet MS"/>
              </a:rPr>
              <a:t>Копии 2 и 3 страниц паспорта </a:t>
            </a:r>
            <a:r>
              <a:rPr lang="ru-RU" sz="2000" b="0" i="0" dirty="0" smtClean="0">
                <a:solidFill>
                  <a:schemeClr val="tx1">
                    <a:lumMod val="75000"/>
                  </a:schemeClr>
                </a:solidFill>
                <a:latin typeface="Trebuchet MS"/>
              </a:rPr>
              <a:t>( для лиц не </a:t>
            </a:r>
            <a:r>
              <a:rPr lang="ru-RU" sz="2000" b="0" i="0" dirty="0" err="1" smtClean="0">
                <a:solidFill>
                  <a:schemeClr val="tx1">
                    <a:lumMod val="75000"/>
                  </a:schemeClr>
                </a:solidFill>
                <a:latin typeface="Trebuchet MS"/>
              </a:rPr>
              <a:t>дост</a:t>
            </a:r>
            <a:r>
              <a:rPr lang="ru-RU" sz="2000" b="0" i="0" dirty="0" smtClean="0">
                <a:solidFill>
                  <a:schemeClr val="tx1">
                    <a:lumMod val="75000"/>
                  </a:schemeClr>
                </a:solidFill>
                <a:latin typeface="Trebuchet MS"/>
              </a:rPr>
              <a:t>. 14 лет-копия </a:t>
            </a:r>
            <a:r>
              <a:rPr lang="ru-RU" sz="2000" b="0" i="0" dirty="0" err="1" smtClean="0">
                <a:solidFill>
                  <a:schemeClr val="tx1">
                    <a:lumMod val="75000"/>
                  </a:schemeClr>
                </a:solidFill>
                <a:latin typeface="Trebuchet MS"/>
              </a:rPr>
              <a:t>свид</a:t>
            </a:r>
            <a:r>
              <a:rPr lang="ru-RU" sz="2000" b="0" i="0" dirty="0" smtClean="0">
                <a:solidFill>
                  <a:schemeClr val="tx1">
                    <a:lumMod val="75000"/>
                  </a:schemeClr>
                </a:solidFill>
                <a:latin typeface="Trebuchet MS"/>
              </a:rPr>
              <a:t>-во о </a:t>
            </a:r>
            <a:r>
              <a:rPr lang="ru-RU" sz="2000" b="0" i="0" dirty="0" err="1" smtClean="0">
                <a:solidFill>
                  <a:schemeClr val="tx1">
                    <a:lumMod val="75000"/>
                  </a:schemeClr>
                </a:solidFill>
                <a:latin typeface="Trebuchet MS"/>
              </a:rPr>
              <a:t>рожд</a:t>
            </a:r>
            <a:r>
              <a:rPr lang="ru-RU" sz="2000" b="0" i="0" dirty="0" smtClean="0">
                <a:solidFill>
                  <a:schemeClr val="tx1">
                    <a:lumMod val="75000"/>
                  </a:schemeClr>
                </a:solidFill>
                <a:latin typeface="Trebuchet MS"/>
              </a:rPr>
              <a:t>.)</a:t>
            </a:r>
          </a:p>
          <a:p>
            <a:pPr marL="0" indent="0" algn="l" defTabSz="457200">
              <a:spcBef>
                <a:spcPts val="1000"/>
              </a:spcBef>
              <a:spcAft>
                <a:spcPts val="0"/>
              </a:spcAft>
              <a:buClr>
                <a:srgbClr val="90C226"/>
              </a:buClr>
              <a:buSzPct val="80000"/>
              <a:buNone/>
            </a:pPr>
            <a:endParaRPr lang="ru-RU" sz="2000" dirty="0" smtClean="0">
              <a:solidFill>
                <a:schemeClr val="tx1">
                  <a:lumMod val="75000"/>
                </a:schemeClr>
              </a:solidFill>
              <a:latin typeface="Trebuchet MS"/>
            </a:endParaRPr>
          </a:p>
          <a:p>
            <a:pPr marL="0" indent="0" algn="l" defTabSz="457200">
              <a:spcBef>
                <a:spcPts val="1000"/>
              </a:spcBef>
              <a:spcAft>
                <a:spcPts val="0"/>
              </a:spcAft>
              <a:buClr>
                <a:srgbClr val="90C226"/>
              </a:buClr>
              <a:buSzPct val="80000"/>
              <a:buNone/>
            </a:pPr>
            <a:r>
              <a:rPr lang="ru-RU" sz="2000" dirty="0">
                <a:solidFill>
                  <a:schemeClr val="tx1">
                    <a:lumMod val="75000"/>
                  </a:schemeClr>
                </a:solidFill>
                <a:latin typeface="Trebuchet MS"/>
              </a:rPr>
              <a:t>О</a:t>
            </a:r>
            <a:r>
              <a:rPr lang="ru-RU" sz="2000" dirty="0" smtClean="0">
                <a:solidFill>
                  <a:schemeClr val="tx1">
                    <a:lumMod val="75000"/>
                  </a:schemeClr>
                </a:solidFill>
                <a:latin typeface="Trebuchet MS"/>
              </a:rPr>
              <a:t>рган исполнительной власти в течении 9 месяцев со дня выполнения норм, требований и условий их выполнения направляет в Министерство спорта РФ.</a:t>
            </a:r>
          </a:p>
          <a:p>
            <a:pPr marL="0" indent="0" algn="l" defTabSz="457200">
              <a:spcBef>
                <a:spcPts val="1000"/>
              </a:spcBef>
              <a:spcAft>
                <a:spcPts val="0"/>
              </a:spcAft>
              <a:buClr>
                <a:srgbClr val="90C226"/>
              </a:buClr>
              <a:buSzPct val="80000"/>
              <a:buNone/>
            </a:pPr>
            <a:r>
              <a:rPr lang="ru-RU" sz="2000" dirty="0" smtClean="0">
                <a:solidFill>
                  <a:schemeClr val="tx1">
                    <a:lumMod val="75000"/>
                  </a:schemeClr>
                </a:solidFill>
                <a:latin typeface="Trebuchet MS"/>
              </a:rPr>
              <a:t>Все документы заверяются печатью аккредитованной федерации.</a:t>
            </a:r>
            <a:endParaRPr lang="ru-RU" sz="2000" b="0" i="0" dirty="0">
              <a:solidFill>
                <a:schemeClr val="tx1">
                  <a:lumMod val="75000"/>
                </a:schemeClr>
              </a:solidFill>
              <a:latin typeface="Trebuchet MS"/>
            </a:endParaRPr>
          </a:p>
        </p:txBody>
      </p:sp>
    </p:spTree>
    <p:extLst>
      <p:ext uri="{BB962C8B-B14F-4D97-AF65-F5344CB8AC3E}">
        <p14:creationId xmlns:p14="http://schemas.microsoft.com/office/powerpoint/2010/main" val="2004100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Прямоугольник 2"/>
          <p:cNvSpPr>
            <a:spLocks noGrp="1" noChangeArrowheads="1"/>
          </p:cNvSpPr>
          <p:nvPr>
            <p:ph type="title"/>
          </p:nvPr>
        </p:nvSpPr>
        <p:spPr>
          <a:xfrm>
            <a:off x="677511" y="609599"/>
            <a:ext cx="8663916" cy="2424545"/>
          </a:xfrm>
        </p:spPr>
        <p:txBody>
          <a:bodyPr>
            <a:noAutofit/>
          </a:bodyPr>
          <a:lstStyle/>
          <a:p>
            <a:pPr algn="ctr" defTabSz="457200">
              <a:spcBef>
                <a:spcPts val="1"/>
              </a:spcBef>
              <a:buNone/>
            </a:pPr>
            <a:r>
              <a:rPr lang="ru-RU" sz="4400" b="1" i="0" dirty="0" smtClean="0">
                <a:solidFill>
                  <a:srgbClr val="7030A0"/>
                </a:solidFill>
                <a:latin typeface="Trebuchet MS"/>
                <a:ea typeface="+mj-ea"/>
                <a:cs typeface="+mj-cs"/>
              </a:rPr>
              <a:t>Положение о Единой всероссийской спортивной классификации </a:t>
            </a:r>
            <a:endParaRPr lang="ru-RU" sz="4400" b="1" i="0" dirty="0">
              <a:solidFill>
                <a:srgbClr val="7030A0"/>
              </a:solidFill>
              <a:latin typeface="Trebuchet MS"/>
              <a:ea typeface="+mj-ea"/>
              <a:cs typeface="+mj-cs"/>
            </a:endParaRPr>
          </a:p>
        </p:txBody>
      </p:sp>
      <p:sp>
        <p:nvSpPr>
          <p:cNvPr id="86019" name="Прямоугольник 3"/>
          <p:cNvSpPr>
            <a:spLocks noGrp="1" noChangeArrowheads="1"/>
          </p:cNvSpPr>
          <p:nvPr>
            <p:ph idx="1"/>
          </p:nvPr>
        </p:nvSpPr>
        <p:spPr>
          <a:xfrm>
            <a:off x="935182" y="3366654"/>
            <a:ext cx="9144989" cy="3197432"/>
          </a:xfrm>
        </p:spPr>
        <p:txBody>
          <a:bodyPr>
            <a:normAutofit fontScale="32500" lnSpcReduction="20000"/>
          </a:bodyPr>
          <a:lstStyle/>
          <a:p>
            <a:pPr algn="ctr">
              <a:buClr>
                <a:srgbClr val="90C226"/>
              </a:buClr>
              <a:buFont typeface="Wingdings 3"/>
              <a:buChar char=""/>
            </a:pPr>
            <a:r>
              <a:rPr lang="ru-RU" sz="7200" dirty="0">
                <a:solidFill>
                  <a:schemeClr val="tx1">
                    <a:lumMod val="75000"/>
                  </a:schemeClr>
                </a:solidFill>
                <a:latin typeface="Times New Roman" panose="02020603050405020304" pitchFamily="18" charset="0"/>
                <a:cs typeface="Times New Roman" panose="02020603050405020304" pitchFamily="18" charset="0"/>
              </a:rPr>
              <a:t>приказом </a:t>
            </a:r>
            <a:r>
              <a:rPr lang="ru-RU" sz="7200" dirty="0" err="1">
                <a:solidFill>
                  <a:schemeClr val="tx1">
                    <a:lumMod val="75000"/>
                  </a:schemeClr>
                </a:solidFill>
                <a:latin typeface="Times New Roman" panose="02020603050405020304" pitchFamily="18" charset="0"/>
                <a:cs typeface="Times New Roman" panose="02020603050405020304" pitchFamily="18" charset="0"/>
              </a:rPr>
              <a:t>Минспорта</a:t>
            </a:r>
            <a:r>
              <a:rPr lang="ru-RU" sz="7200" dirty="0">
                <a:solidFill>
                  <a:schemeClr val="tx1">
                    <a:lumMod val="75000"/>
                  </a:schemeClr>
                </a:solidFill>
                <a:latin typeface="Times New Roman" panose="02020603050405020304" pitchFamily="18" charset="0"/>
                <a:cs typeface="Times New Roman" panose="02020603050405020304" pitchFamily="18" charset="0"/>
              </a:rPr>
              <a:t> России от 20 февраля 2017 г. № 108 (вступил в силу 02.06.2017) (зарегистрирован Минюстом России 21 марта 2017 г., регистрационный № 46058), с изменениями, внесенными</a:t>
            </a:r>
          </a:p>
          <a:p>
            <a:pPr algn="ctr">
              <a:buClr>
                <a:srgbClr val="90C226"/>
              </a:buClr>
              <a:buFont typeface="Wingdings 3"/>
              <a:buChar char=""/>
            </a:pPr>
            <a:r>
              <a:rPr lang="ru-RU" sz="7200" dirty="0" smtClean="0">
                <a:solidFill>
                  <a:schemeClr val="tx1">
                    <a:lumMod val="75000"/>
                  </a:schemeClr>
                </a:solidFill>
                <a:latin typeface="Times New Roman" panose="02020603050405020304" pitchFamily="18" charset="0"/>
                <a:cs typeface="Times New Roman" panose="02020603050405020304" pitchFamily="18" charset="0"/>
              </a:rPr>
              <a:t>приказом </a:t>
            </a:r>
            <a:r>
              <a:rPr lang="ru-RU" sz="7200" dirty="0" err="1" smtClean="0">
                <a:solidFill>
                  <a:schemeClr val="tx1">
                    <a:lumMod val="75000"/>
                  </a:schemeClr>
                </a:solidFill>
                <a:latin typeface="Times New Roman" panose="02020603050405020304" pitchFamily="18" charset="0"/>
                <a:cs typeface="Times New Roman" panose="02020603050405020304" pitchFamily="18" charset="0"/>
              </a:rPr>
              <a:t>Минспорта</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 </a:t>
            </a:r>
            <a:r>
              <a:rPr lang="ru-RU" sz="7200" dirty="0">
                <a:solidFill>
                  <a:schemeClr val="tx1">
                    <a:lumMod val="75000"/>
                  </a:schemeClr>
                </a:solidFill>
                <a:latin typeface="Times New Roman" panose="02020603050405020304" pitchFamily="18" charset="0"/>
                <a:cs typeface="Times New Roman" panose="02020603050405020304" pitchFamily="18" charset="0"/>
              </a:rPr>
              <a:t>России от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26 октября 2018 </a:t>
            </a:r>
            <a:r>
              <a:rPr lang="ru-RU" sz="7200" dirty="0">
                <a:solidFill>
                  <a:schemeClr val="tx1">
                    <a:lumMod val="75000"/>
                  </a:schemeClr>
                </a:solidFill>
                <a:latin typeface="Times New Roman" panose="02020603050405020304" pitchFamily="18" charset="0"/>
                <a:cs typeface="Times New Roman" panose="02020603050405020304" pitchFamily="18" charset="0"/>
              </a:rPr>
              <a:t>г. №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913 </a:t>
            </a:r>
            <a:r>
              <a:rPr lang="ru-RU" sz="7200" dirty="0">
                <a:solidFill>
                  <a:schemeClr val="tx1">
                    <a:lumMod val="75000"/>
                  </a:schemeClr>
                </a:solidFill>
                <a:latin typeface="Times New Roman" panose="02020603050405020304" pitchFamily="18" charset="0"/>
                <a:cs typeface="Times New Roman" panose="02020603050405020304" pitchFamily="18" charset="0"/>
              </a:rPr>
              <a:t>(вступил в силу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01.12.2018) </a:t>
            </a:r>
            <a:r>
              <a:rPr lang="ru-RU" sz="7200" dirty="0">
                <a:solidFill>
                  <a:schemeClr val="tx1">
                    <a:lumMod val="75000"/>
                  </a:schemeClr>
                </a:solidFill>
                <a:latin typeface="Times New Roman" panose="02020603050405020304" pitchFamily="18" charset="0"/>
                <a:cs typeface="Times New Roman" panose="02020603050405020304" pitchFamily="18" charset="0"/>
              </a:rPr>
              <a:t>(зарегистрирован Минюстом России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19 ноября 2018 </a:t>
            </a:r>
            <a:r>
              <a:rPr lang="ru-RU" sz="7200" dirty="0">
                <a:solidFill>
                  <a:schemeClr val="tx1">
                    <a:lumMod val="75000"/>
                  </a:schemeClr>
                </a:solidFill>
                <a:latin typeface="Times New Roman" panose="02020603050405020304" pitchFamily="18" charset="0"/>
                <a:cs typeface="Times New Roman" panose="02020603050405020304" pitchFamily="18" charset="0"/>
              </a:rPr>
              <a:t>г., регистрационный №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52709)</a:t>
            </a:r>
          </a:p>
          <a:p>
            <a:pPr algn="ctr">
              <a:buClr>
                <a:srgbClr val="90C226"/>
              </a:buClr>
              <a:buFont typeface="Wingdings 3"/>
              <a:buChar char=""/>
            </a:pPr>
            <a:r>
              <a:rPr lang="ru-RU" sz="7200" dirty="0" smtClean="0">
                <a:solidFill>
                  <a:srgbClr val="0070C0"/>
                </a:solidFill>
                <a:latin typeface="Times New Roman" panose="02020603050405020304" pitchFamily="18" charset="0"/>
                <a:cs typeface="Times New Roman" panose="02020603050405020304" pitchFamily="18" charset="0"/>
              </a:rPr>
              <a:t>Вступило в силу с 01 декабря 2018 г.</a:t>
            </a:r>
            <a:endParaRPr lang="ru-RU" sz="7200" dirty="0">
              <a:solidFill>
                <a:srgbClr val="0070C0"/>
              </a:solidFill>
              <a:latin typeface="Times New Roman" panose="02020603050405020304" pitchFamily="18" charset="0"/>
              <a:cs typeface="Times New Roman" panose="02020603050405020304" pitchFamily="18" charset="0"/>
            </a:endParaRPr>
          </a:p>
          <a:p>
            <a:pPr marL="342900" indent="-342900" algn="l" defTabSz="457200">
              <a:spcBef>
                <a:spcPts val="1000"/>
              </a:spcBef>
              <a:spcAft>
                <a:spcPts val="0"/>
              </a:spcAft>
              <a:buClr>
                <a:srgbClr val="90C226"/>
              </a:buClr>
              <a:buSzPct val="80000"/>
              <a:buFont typeface="Wingdings 3"/>
              <a:buChar char=""/>
            </a:pPr>
            <a:endParaRPr lang="ru-RU" sz="1800" b="0" i="0" dirty="0">
              <a:solidFill>
                <a:schemeClr val="tx1">
                  <a:lumMod val="75000"/>
                </a:schemeClr>
              </a:solidFill>
              <a:latin typeface="Trebuchet MS"/>
              <a:ea typeface="+mn-ea"/>
              <a:cs typeface="+mn-cs"/>
            </a:endParaRPr>
          </a:p>
        </p:txBody>
      </p:sp>
    </p:spTree>
    <p:extLst>
      <p:ext uri="{BB962C8B-B14F-4D97-AF65-F5344CB8AC3E}">
        <p14:creationId xmlns:p14="http://schemas.microsoft.com/office/powerpoint/2010/main" val="14505685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Прямоугольник 2"/>
          <p:cNvSpPr>
            <a:spLocks noGrp="1" noChangeArrowheads="1"/>
          </p:cNvSpPr>
          <p:nvPr>
            <p:ph type="title"/>
          </p:nvPr>
        </p:nvSpPr>
        <p:spPr>
          <a:xfrm>
            <a:off x="677510" y="619991"/>
            <a:ext cx="8598907" cy="1320800"/>
          </a:xfrm>
        </p:spPr>
        <p:txBody>
          <a:bodyPr/>
          <a:lstStyle/>
          <a:p>
            <a:pPr algn="ctr" defTabSz="457200">
              <a:spcBef>
                <a:spcPts val="1"/>
              </a:spcBef>
              <a:buNone/>
            </a:pPr>
            <a:r>
              <a:rPr lang="ru-RU" sz="3600" b="0" i="0" dirty="0" smtClean="0">
                <a:solidFill>
                  <a:srgbClr val="0070C0"/>
                </a:solidFill>
                <a:latin typeface="Trebuchet MS"/>
                <a:ea typeface="+mj-ea"/>
                <a:cs typeface="+mj-cs"/>
              </a:rPr>
              <a:t>Порядок присвоения спортивных разрядов</a:t>
            </a:r>
            <a:endParaRPr lang="ru-RU" sz="3600" b="0" i="0" dirty="0">
              <a:solidFill>
                <a:srgbClr val="0070C0"/>
              </a:solidFill>
              <a:latin typeface="Trebuchet MS"/>
              <a:ea typeface="+mj-ea"/>
              <a:cs typeface="+mj-cs"/>
            </a:endParaRPr>
          </a:p>
        </p:txBody>
      </p:sp>
      <p:sp>
        <p:nvSpPr>
          <p:cNvPr id="104451" name="Прямоугольник 3"/>
          <p:cNvSpPr>
            <a:spLocks noGrp="1" noChangeArrowheads="1"/>
          </p:cNvSpPr>
          <p:nvPr>
            <p:ph idx="1"/>
          </p:nvPr>
        </p:nvSpPr>
        <p:spPr/>
        <p:txBody>
          <a:bodyPr>
            <a:normAutofit/>
          </a:bodyPr>
          <a:lstStyle/>
          <a:p>
            <a:pPr marL="342900" indent="-342900" algn="l" defTabSz="457200">
              <a:spcBef>
                <a:spcPts val="1000"/>
              </a:spcBef>
              <a:spcAft>
                <a:spcPts val="0"/>
              </a:spcAft>
              <a:buClr>
                <a:srgbClr val="90C226"/>
              </a:buClr>
              <a:buSzPct val="80000"/>
              <a:buFont typeface="Wingdings 3"/>
              <a:buChar char=""/>
            </a:pPr>
            <a:r>
              <a:rPr lang="ru-RU" sz="3600" b="1" i="0" u="sng" dirty="0" smtClean="0">
                <a:solidFill>
                  <a:srgbClr val="7030A0"/>
                </a:solidFill>
                <a:latin typeface="Trebuchet MS"/>
                <a:ea typeface="+mn-ea"/>
                <a:cs typeface="+mn-cs"/>
              </a:rPr>
              <a:t>КМС</a:t>
            </a:r>
            <a:r>
              <a:rPr lang="ru-RU" sz="3600" b="0" i="0" dirty="0" smtClean="0">
                <a:solidFill>
                  <a:srgbClr val="7030A0"/>
                </a:solidFill>
                <a:latin typeface="Trebuchet MS"/>
                <a:ea typeface="+mn-ea"/>
                <a:cs typeface="+mn-cs"/>
              </a:rPr>
              <a:t> присваивается сроком </a:t>
            </a:r>
            <a:r>
              <a:rPr lang="ru-RU" sz="3600" b="0" i="0" u="sng" dirty="0" smtClean="0">
                <a:solidFill>
                  <a:srgbClr val="7030A0"/>
                </a:solidFill>
                <a:latin typeface="Trebuchet MS"/>
                <a:ea typeface="+mn-ea"/>
                <a:cs typeface="+mn-cs"/>
              </a:rPr>
              <a:t>на 3 года</a:t>
            </a:r>
          </a:p>
          <a:p>
            <a:pPr marL="342900" indent="-342900" algn="l" defTabSz="457200">
              <a:spcBef>
                <a:spcPts val="1000"/>
              </a:spcBef>
              <a:spcAft>
                <a:spcPts val="0"/>
              </a:spcAft>
              <a:buClr>
                <a:srgbClr val="90C226"/>
              </a:buClr>
              <a:buSzPct val="80000"/>
              <a:buFont typeface="Wingdings 3"/>
              <a:buChar char=""/>
            </a:pPr>
            <a:r>
              <a:rPr lang="ru-RU" sz="2800" dirty="0" smtClean="0">
                <a:solidFill>
                  <a:srgbClr val="0070C0"/>
                </a:solidFill>
                <a:latin typeface="Trebuchet MS"/>
              </a:rPr>
              <a:t>(с апреля 2017 года)</a:t>
            </a:r>
            <a:endParaRPr lang="ru-RU" sz="2800" dirty="0">
              <a:solidFill>
                <a:srgbClr val="0070C0"/>
              </a:solidFill>
              <a:latin typeface="Trebuchet MS"/>
            </a:endParaRPr>
          </a:p>
          <a:p>
            <a:pPr marL="342900" indent="-342900" algn="l" defTabSz="457200">
              <a:spcBef>
                <a:spcPts val="1000"/>
              </a:spcBef>
              <a:spcAft>
                <a:spcPts val="0"/>
              </a:spcAft>
              <a:buClr>
                <a:srgbClr val="90C226"/>
              </a:buClr>
              <a:buSzPct val="80000"/>
              <a:buFont typeface="Wingdings 3"/>
              <a:buChar char=""/>
            </a:pPr>
            <a:r>
              <a:rPr lang="en-US" sz="2800" b="1" i="0" u="sng" dirty="0" smtClean="0">
                <a:solidFill>
                  <a:srgbClr val="7030A0"/>
                </a:solidFill>
                <a:latin typeface="Trebuchet MS"/>
                <a:ea typeface="+mn-ea"/>
                <a:cs typeface="+mn-cs"/>
              </a:rPr>
              <a:t>I</a:t>
            </a:r>
            <a:r>
              <a:rPr lang="ru-RU" sz="2800" b="1" i="0" u="sng" dirty="0" smtClean="0">
                <a:solidFill>
                  <a:srgbClr val="7030A0"/>
                </a:solidFill>
                <a:latin typeface="Trebuchet MS"/>
                <a:ea typeface="+mn-ea"/>
                <a:cs typeface="+mn-cs"/>
              </a:rPr>
              <a:t> спортивный разряд </a:t>
            </a:r>
            <a:r>
              <a:rPr lang="ru-RU" sz="2800" b="0" i="0" dirty="0" smtClean="0">
                <a:solidFill>
                  <a:srgbClr val="7030A0"/>
                </a:solidFill>
                <a:latin typeface="Trebuchet MS"/>
                <a:ea typeface="+mn-ea"/>
                <a:cs typeface="+mn-cs"/>
              </a:rPr>
              <a:t>присваивается сроком</a:t>
            </a:r>
          </a:p>
          <a:p>
            <a:pPr marL="342900" indent="-342900" algn="l" defTabSz="457200">
              <a:spcBef>
                <a:spcPts val="1000"/>
              </a:spcBef>
              <a:spcAft>
                <a:spcPts val="0"/>
              </a:spcAft>
              <a:buClr>
                <a:srgbClr val="90C226"/>
              </a:buClr>
              <a:buSzPct val="80000"/>
              <a:buFont typeface="Wingdings 3"/>
              <a:buChar char=""/>
            </a:pPr>
            <a:r>
              <a:rPr lang="ru-RU" sz="2800" b="0" i="0" dirty="0" smtClean="0">
                <a:solidFill>
                  <a:srgbClr val="7030A0"/>
                </a:solidFill>
                <a:latin typeface="Trebuchet MS"/>
                <a:ea typeface="+mn-ea"/>
                <a:cs typeface="+mn-cs"/>
              </a:rPr>
              <a:t> </a:t>
            </a:r>
            <a:r>
              <a:rPr lang="ru-RU" sz="2800" b="1" i="0" u="sng" dirty="0" smtClean="0">
                <a:solidFill>
                  <a:srgbClr val="7030A0"/>
                </a:solidFill>
                <a:latin typeface="Trebuchet MS"/>
                <a:ea typeface="+mn-ea"/>
                <a:cs typeface="+mn-cs"/>
              </a:rPr>
              <a:t>на 2 года</a:t>
            </a:r>
          </a:p>
          <a:p>
            <a:pPr marL="342900" indent="-342900" algn="l" defTabSz="457200">
              <a:spcBef>
                <a:spcPts val="1000"/>
              </a:spcBef>
              <a:spcAft>
                <a:spcPts val="0"/>
              </a:spcAft>
              <a:buClr>
                <a:srgbClr val="90C226"/>
              </a:buClr>
              <a:buSzPct val="80000"/>
              <a:buFont typeface="Wingdings 3"/>
              <a:buChar char=""/>
            </a:pPr>
            <a:r>
              <a:rPr lang="ru-RU" sz="4400" b="1" dirty="0" smtClean="0">
                <a:solidFill>
                  <a:srgbClr val="7030A0"/>
                </a:solidFill>
                <a:latin typeface="Trebuchet MS"/>
              </a:rPr>
              <a:t>Органами исполнительной власти</a:t>
            </a:r>
            <a:endParaRPr lang="ru-RU" sz="4400" b="1" i="0" dirty="0" smtClean="0">
              <a:solidFill>
                <a:srgbClr val="7030A0"/>
              </a:solidFill>
              <a:latin typeface="Trebuchet MS"/>
            </a:endParaRPr>
          </a:p>
        </p:txBody>
      </p:sp>
    </p:spTree>
    <p:extLst>
      <p:ext uri="{BB962C8B-B14F-4D97-AF65-F5344CB8AC3E}">
        <p14:creationId xmlns:p14="http://schemas.microsoft.com/office/powerpoint/2010/main" val="2094626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Прямоугольник 2"/>
          <p:cNvSpPr>
            <a:spLocks noGrp="1" noChangeArrowheads="1"/>
          </p:cNvSpPr>
          <p:nvPr>
            <p:ph type="title"/>
          </p:nvPr>
        </p:nvSpPr>
        <p:spPr>
          <a:xfrm>
            <a:off x="459301" y="0"/>
            <a:ext cx="10804444" cy="6764482"/>
          </a:xfrm>
        </p:spPr>
        <p:txBody>
          <a:bodyPr>
            <a:normAutofit/>
          </a:bodyPr>
          <a:lstStyle/>
          <a:p>
            <a:pPr algn="l" defTabSz="457200">
              <a:spcBef>
                <a:spcPts val="1"/>
              </a:spcBef>
              <a:buNone/>
            </a:pPr>
            <a:r>
              <a:rPr lang="ru-RU" sz="4400" b="0" i="0" dirty="0" smtClean="0">
                <a:solidFill>
                  <a:srgbClr val="7030A0"/>
                </a:solidFill>
                <a:latin typeface="Trebuchet MS"/>
                <a:ea typeface="+mj-ea"/>
                <a:cs typeface="+mj-cs"/>
              </a:rPr>
              <a:t>Спортивные разряды </a:t>
            </a:r>
            <a:r>
              <a:rPr lang="en-US" sz="4400" b="0" i="0" dirty="0" smtClean="0">
                <a:solidFill>
                  <a:srgbClr val="7030A0"/>
                </a:solidFill>
                <a:latin typeface="Trebuchet MS"/>
                <a:ea typeface="+mj-ea"/>
                <a:cs typeface="+mj-cs"/>
              </a:rPr>
              <a:t>II </a:t>
            </a:r>
            <a:r>
              <a:rPr lang="ru-RU" sz="4400" b="0" i="0" dirty="0" smtClean="0">
                <a:solidFill>
                  <a:srgbClr val="7030A0"/>
                </a:solidFill>
                <a:latin typeface="Trebuchet MS"/>
                <a:ea typeface="+mj-ea"/>
                <a:cs typeface="+mj-cs"/>
              </a:rPr>
              <a:t>и </a:t>
            </a:r>
            <a:r>
              <a:rPr lang="en-US" sz="4400" b="0" i="0" dirty="0" smtClean="0">
                <a:solidFill>
                  <a:srgbClr val="7030A0"/>
                </a:solidFill>
                <a:latin typeface="Trebuchet MS"/>
                <a:ea typeface="+mj-ea"/>
                <a:cs typeface="+mj-cs"/>
              </a:rPr>
              <a:t>III</a:t>
            </a:r>
            <a:r>
              <a:rPr lang="ru-RU" sz="4400" b="0" i="0" dirty="0" smtClean="0">
                <a:solidFill>
                  <a:srgbClr val="7030A0"/>
                </a:solidFill>
                <a:latin typeface="Trebuchet MS"/>
                <a:ea typeface="+mj-ea"/>
                <a:cs typeface="+mj-cs"/>
              </a:rPr>
              <a:t/>
            </a:r>
            <a:br>
              <a:rPr lang="ru-RU" sz="4400" b="0" i="0" dirty="0" smtClean="0">
                <a:solidFill>
                  <a:srgbClr val="7030A0"/>
                </a:solidFill>
                <a:latin typeface="Trebuchet MS"/>
                <a:ea typeface="+mj-ea"/>
                <a:cs typeface="+mj-cs"/>
              </a:rPr>
            </a:br>
            <a:r>
              <a:rPr lang="ru-RU" sz="4400" b="0" i="0" dirty="0" smtClean="0">
                <a:solidFill>
                  <a:srgbClr val="7030A0"/>
                </a:solidFill>
                <a:latin typeface="Trebuchet MS"/>
                <a:ea typeface="+mj-ea"/>
                <a:cs typeface="+mj-cs"/>
              </a:rPr>
              <a:t/>
            </a:r>
            <a:br>
              <a:rPr lang="ru-RU" sz="4400" b="0" i="0" dirty="0" smtClean="0">
                <a:solidFill>
                  <a:srgbClr val="7030A0"/>
                </a:solidFill>
                <a:latin typeface="Trebuchet MS"/>
                <a:ea typeface="+mj-ea"/>
                <a:cs typeface="+mj-cs"/>
              </a:rPr>
            </a:br>
            <a:r>
              <a:rPr lang="ru-RU" sz="4000" dirty="0" smtClean="0">
                <a:solidFill>
                  <a:schemeClr val="tx1"/>
                </a:solidFill>
                <a:latin typeface="Trebuchet MS"/>
              </a:rPr>
              <a:t>присваиваются органами местного самоуправления муниципальных районов и городских округов</a:t>
            </a:r>
            <a:br>
              <a:rPr lang="ru-RU" sz="4000" dirty="0" smtClean="0">
                <a:solidFill>
                  <a:schemeClr val="tx1"/>
                </a:solidFill>
                <a:latin typeface="Trebuchet MS"/>
              </a:rPr>
            </a:br>
            <a:r>
              <a:rPr lang="ru-RU" sz="4000" b="1" u="sng" dirty="0" smtClean="0">
                <a:solidFill>
                  <a:srgbClr val="7030A0"/>
                </a:solidFill>
                <a:latin typeface="Trebuchet MS"/>
              </a:rPr>
              <a:t>сроком на 2 года</a:t>
            </a:r>
            <a:br>
              <a:rPr lang="ru-RU" sz="4000" b="1" u="sng" dirty="0" smtClean="0">
                <a:solidFill>
                  <a:srgbClr val="7030A0"/>
                </a:solidFill>
                <a:latin typeface="Trebuchet MS"/>
              </a:rPr>
            </a:br>
            <a:r>
              <a:rPr lang="ru-RU" sz="4000" b="1" u="sng" dirty="0">
                <a:solidFill>
                  <a:srgbClr val="7030A0"/>
                </a:solidFill>
                <a:latin typeface="Trebuchet MS"/>
              </a:rPr>
              <a:t/>
            </a:r>
            <a:br>
              <a:rPr lang="ru-RU" sz="4000" b="1" u="sng" dirty="0">
                <a:solidFill>
                  <a:srgbClr val="7030A0"/>
                </a:solidFill>
                <a:latin typeface="Trebuchet MS"/>
              </a:rPr>
            </a:br>
            <a:r>
              <a:rPr lang="ru-RU" sz="2400" b="1" dirty="0" smtClean="0">
                <a:solidFill>
                  <a:srgbClr val="7030A0"/>
                </a:solidFill>
                <a:latin typeface="Trebuchet MS"/>
              </a:rPr>
              <a:t>по представлению руководителя региональной или местной спорт. Федерации, заверенному печатью (при наличии) и подписью </a:t>
            </a:r>
            <a:r>
              <a:rPr lang="ru-RU" sz="2400" b="1" dirty="0" err="1" smtClean="0">
                <a:solidFill>
                  <a:srgbClr val="7030A0"/>
                </a:solidFill>
                <a:latin typeface="Trebuchet MS"/>
              </a:rPr>
              <a:t>руковд</a:t>
            </a:r>
            <a:r>
              <a:rPr lang="ru-RU" sz="2400" b="1" dirty="0" smtClean="0">
                <a:solidFill>
                  <a:srgbClr val="7030A0"/>
                </a:solidFill>
                <a:latin typeface="Trebuchet MS"/>
              </a:rPr>
              <a:t>-я физкультурно-спортивной организации, </a:t>
            </a:r>
            <a:r>
              <a:rPr lang="ru-RU" sz="2400" b="1" dirty="0" err="1" smtClean="0">
                <a:solidFill>
                  <a:srgbClr val="7030A0"/>
                </a:solidFill>
                <a:latin typeface="Trebuchet MS"/>
              </a:rPr>
              <a:t>осущ</a:t>
            </a:r>
            <a:r>
              <a:rPr lang="ru-RU" sz="2400" b="1" dirty="0" smtClean="0">
                <a:solidFill>
                  <a:srgbClr val="7030A0"/>
                </a:solidFill>
                <a:latin typeface="Trebuchet MS"/>
              </a:rPr>
              <a:t>. спорт. подготовку</a:t>
            </a:r>
            <a:endParaRPr lang="ru-RU" sz="4000" b="1" i="0" dirty="0">
              <a:solidFill>
                <a:srgbClr val="7030A0"/>
              </a:solidFill>
              <a:latin typeface="Trebuchet MS"/>
            </a:endParaRPr>
          </a:p>
        </p:txBody>
      </p:sp>
      <p:sp>
        <p:nvSpPr>
          <p:cNvPr id="105475" name="Прямоугольник 3"/>
          <p:cNvSpPr>
            <a:spLocks noGrp="1" noChangeArrowheads="1"/>
          </p:cNvSpPr>
          <p:nvPr>
            <p:ph idx="1"/>
          </p:nvPr>
        </p:nvSpPr>
        <p:spPr>
          <a:xfrm flipH="1" flipV="1">
            <a:off x="9276418" y="4810991"/>
            <a:ext cx="45719" cy="103909"/>
          </a:xfrm>
        </p:spPr>
        <p:txBody>
          <a:bodyPr>
            <a:normAutofit fontScale="25000" lnSpcReduction="20000"/>
          </a:bodyPr>
          <a:lstStyle/>
          <a:p>
            <a:pPr marL="342900" indent="-342900" algn="l" defTabSz="457200">
              <a:spcBef>
                <a:spcPts val="1000"/>
              </a:spcBef>
              <a:spcAft>
                <a:spcPts val="0"/>
              </a:spcAft>
              <a:buClr>
                <a:srgbClr val="90C226"/>
              </a:buClr>
              <a:buSzPct val="80000"/>
              <a:buFont typeface="Wingdings 3"/>
              <a:buChar char=""/>
            </a:pPr>
            <a:endParaRPr lang="ru-RU" sz="1800" b="0" i="0" dirty="0">
              <a:solidFill>
                <a:schemeClr val="tx1">
                  <a:lumMod val="75000"/>
                </a:schemeClr>
              </a:solidFill>
              <a:latin typeface="Trebuchet MS"/>
              <a:ea typeface="+mn-ea"/>
              <a:cs typeface="+mn-cs"/>
            </a:endParaRPr>
          </a:p>
        </p:txBody>
      </p:sp>
    </p:spTree>
    <p:extLst>
      <p:ext uri="{BB962C8B-B14F-4D97-AF65-F5344CB8AC3E}">
        <p14:creationId xmlns:p14="http://schemas.microsoft.com/office/powerpoint/2010/main" val="1128892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Прямоугольник 2"/>
          <p:cNvSpPr>
            <a:spLocks noGrp="1" noChangeArrowheads="1"/>
          </p:cNvSpPr>
          <p:nvPr>
            <p:ph type="title"/>
          </p:nvPr>
        </p:nvSpPr>
        <p:spPr>
          <a:xfrm>
            <a:off x="542428" y="349828"/>
            <a:ext cx="9881732" cy="1320800"/>
          </a:xfrm>
        </p:spPr>
        <p:txBody>
          <a:bodyPr>
            <a:normAutofit fontScale="90000"/>
          </a:bodyPr>
          <a:lstStyle/>
          <a:p>
            <a:pPr algn="l" defTabSz="457200">
              <a:spcBef>
                <a:spcPts val="1"/>
              </a:spcBef>
              <a:buNone/>
            </a:pPr>
            <a:r>
              <a:rPr lang="ru-RU" sz="3600" b="0" i="0" dirty="0" smtClean="0">
                <a:solidFill>
                  <a:srgbClr val="90C226"/>
                </a:solidFill>
                <a:latin typeface="Trebuchet MS"/>
                <a:ea typeface="+mj-ea"/>
                <a:cs typeface="+mj-cs"/>
              </a:rPr>
              <a:t> </a:t>
            </a:r>
            <a:r>
              <a:rPr lang="ru-RU" sz="4400" b="0" i="0" dirty="0" smtClean="0">
                <a:solidFill>
                  <a:srgbClr val="7030A0"/>
                </a:solidFill>
                <a:latin typeface="Trebuchet MS"/>
              </a:rPr>
              <a:t>Спортивные разряды </a:t>
            </a:r>
            <a:r>
              <a:rPr lang="en-US" sz="4400" b="0" i="0" dirty="0" smtClean="0">
                <a:solidFill>
                  <a:srgbClr val="7030A0"/>
                </a:solidFill>
                <a:latin typeface="Trebuchet MS"/>
              </a:rPr>
              <a:t>I </a:t>
            </a:r>
            <a:r>
              <a:rPr lang="ru-RU" sz="4400" b="0" i="0" dirty="0" smtClean="0">
                <a:solidFill>
                  <a:srgbClr val="7030A0"/>
                </a:solidFill>
                <a:latin typeface="Trebuchet MS"/>
              </a:rPr>
              <a:t>юношеский,</a:t>
            </a:r>
            <a:br>
              <a:rPr lang="ru-RU" sz="4400" b="0" i="0" dirty="0" smtClean="0">
                <a:solidFill>
                  <a:srgbClr val="7030A0"/>
                </a:solidFill>
                <a:latin typeface="Trebuchet MS"/>
              </a:rPr>
            </a:br>
            <a:r>
              <a:rPr lang="en-US" sz="4400" b="0" i="0" dirty="0" smtClean="0">
                <a:solidFill>
                  <a:srgbClr val="7030A0"/>
                </a:solidFill>
                <a:latin typeface="Trebuchet MS"/>
              </a:rPr>
              <a:t>II </a:t>
            </a:r>
            <a:r>
              <a:rPr lang="ru-RU" sz="4400" dirty="0" smtClean="0">
                <a:solidFill>
                  <a:srgbClr val="7030A0"/>
                </a:solidFill>
                <a:latin typeface="Trebuchet MS"/>
              </a:rPr>
              <a:t>юношеский, </a:t>
            </a:r>
            <a:r>
              <a:rPr lang="en-US" sz="4400" b="0" i="0" dirty="0" smtClean="0">
                <a:solidFill>
                  <a:srgbClr val="7030A0"/>
                </a:solidFill>
                <a:latin typeface="Trebuchet MS"/>
              </a:rPr>
              <a:t>III </a:t>
            </a:r>
            <a:r>
              <a:rPr lang="ru-RU" sz="4400" b="0" i="0" dirty="0" smtClean="0">
                <a:solidFill>
                  <a:srgbClr val="7030A0"/>
                </a:solidFill>
                <a:latin typeface="Trebuchet MS"/>
              </a:rPr>
              <a:t>юношеский</a:t>
            </a:r>
            <a:endParaRPr lang="ru-RU" sz="4400" b="0" i="0" dirty="0">
              <a:solidFill>
                <a:srgbClr val="7030A0"/>
              </a:solidFill>
              <a:latin typeface="Trebuchet MS"/>
            </a:endParaRPr>
          </a:p>
        </p:txBody>
      </p:sp>
      <p:sp>
        <p:nvSpPr>
          <p:cNvPr id="106499" name="Прямоугольник 3"/>
          <p:cNvSpPr>
            <a:spLocks noGrp="1" noChangeArrowheads="1"/>
          </p:cNvSpPr>
          <p:nvPr>
            <p:ph idx="1"/>
          </p:nvPr>
        </p:nvSpPr>
        <p:spPr>
          <a:xfrm>
            <a:off x="677511" y="2640330"/>
            <a:ext cx="8598907" cy="4111344"/>
          </a:xfrm>
        </p:spPr>
        <p:txBody>
          <a:bodyPr>
            <a:normAutofit/>
          </a:bodyPr>
          <a:lstStyle/>
          <a:p>
            <a:pPr marL="342900" indent="-342900" algn="l" defTabSz="457200">
              <a:spcBef>
                <a:spcPts val="1000"/>
              </a:spcBef>
              <a:spcAft>
                <a:spcPts val="0"/>
              </a:spcAft>
              <a:buClr>
                <a:srgbClr val="90C226"/>
              </a:buClr>
              <a:buSzPct val="80000"/>
              <a:buFont typeface="Wingdings 3"/>
              <a:buChar char=""/>
            </a:pPr>
            <a:r>
              <a:rPr lang="ru-RU" sz="2800" b="0" i="0" dirty="0" smtClean="0">
                <a:solidFill>
                  <a:schemeClr val="tx1"/>
                </a:solidFill>
                <a:latin typeface="Trebuchet MS"/>
                <a:ea typeface="+mn-ea"/>
                <a:cs typeface="+mn-cs"/>
              </a:rPr>
              <a:t>Присваиваются сроком </a:t>
            </a:r>
            <a:r>
              <a:rPr lang="ru-RU" sz="2800" b="1" i="0" u="sng" dirty="0" smtClean="0">
                <a:solidFill>
                  <a:srgbClr val="7030A0"/>
                </a:solidFill>
                <a:latin typeface="Trebuchet MS"/>
                <a:ea typeface="+mn-ea"/>
                <a:cs typeface="+mn-cs"/>
              </a:rPr>
              <a:t>на 2 года </a:t>
            </a:r>
            <a:r>
              <a:rPr lang="ru-RU" sz="2800" b="0" i="1" dirty="0" smtClean="0">
                <a:solidFill>
                  <a:schemeClr val="tx1"/>
                </a:solidFill>
                <a:latin typeface="Trebuchet MS"/>
                <a:ea typeface="+mn-ea"/>
                <a:cs typeface="+mn-cs"/>
              </a:rPr>
              <a:t>физкультурно-спортивными организациями</a:t>
            </a:r>
            <a:r>
              <a:rPr lang="ru-RU" sz="2800" b="0" i="0" dirty="0" smtClean="0">
                <a:solidFill>
                  <a:schemeClr val="tx1"/>
                </a:solidFill>
                <a:latin typeface="Trebuchet MS"/>
                <a:ea typeface="+mn-ea"/>
                <a:cs typeface="+mn-cs"/>
              </a:rPr>
              <a:t>, осуществляющими спортивную подготовку или </a:t>
            </a:r>
            <a:r>
              <a:rPr lang="ru-RU" sz="2800" b="0" i="1" dirty="0" smtClean="0">
                <a:solidFill>
                  <a:schemeClr val="tx1"/>
                </a:solidFill>
                <a:latin typeface="Trebuchet MS"/>
                <a:ea typeface="+mn-ea"/>
                <a:cs typeface="+mn-cs"/>
              </a:rPr>
              <a:t>образовательными организациями  </a:t>
            </a:r>
            <a:r>
              <a:rPr lang="ru-RU" sz="2800" b="0" i="0" dirty="0" smtClean="0">
                <a:solidFill>
                  <a:schemeClr val="tx1"/>
                </a:solidFill>
                <a:latin typeface="Trebuchet MS"/>
                <a:ea typeface="+mn-ea"/>
                <a:cs typeface="+mn-cs"/>
              </a:rPr>
              <a:t>по представлению тренера-преподавателя, руководителем физвоспитания, педагогом доп. образования.</a:t>
            </a:r>
          </a:p>
          <a:p>
            <a:pPr marL="342900" indent="-342900" algn="l" defTabSz="457200">
              <a:spcBef>
                <a:spcPts val="1000"/>
              </a:spcBef>
              <a:spcAft>
                <a:spcPts val="0"/>
              </a:spcAft>
              <a:buClr>
                <a:srgbClr val="90C226"/>
              </a:buClr>
              <a:buSzPct val="80000"/>
              <a:buFont typeface="Wingdings 3"/>
              <a:buChar char=""/>
            </a:pPr>
            <a:r>
              <a:rPr lang="ru-RU" sz="2800" b="0" i="0" dirty="0" smtClean="0">
                <a:solidFill>
                  <a:srgbClr val="FF0000"/>
                </a:solidFill>
                <a:latin typeface="Trebuchet MS"/>
                <a:ea typeface="+mn-ea"/>
                <a:cs typeface="+mn-cs"/>
              </a:rPr>
              <a:t>Результат для выполнения спортивных разрядов действителен 4 месяца.</a:t>
            </a:r>
          </a:p>
          <a:p>
            <a:pPr marL="0" indent="0" algn="l" defTabSz="457200">
              <a:spcBef>
                <a:spcPts val="1000"/>
              </a:spcBef>
              <a:spcAft>
                <a:spcPts val="0"/>
              </a:spcAft>
              <a:buClr>
                <a:srgbClr val="90C226"/>
              </a:buClr>
              <a:buSzPct val="80000"/>
              <a:buNone/>
            </a:pPr>
            <a:endParaRPr lang="ru-RU" sz="2800" b="0" i="0" dirty="0">
              <a:solidFill>
                <a:schemeClr val="tx1"/>
              </a:solidFill>
              <a:latin typeface="Trebuchet MS"/>
              <a:ea typeface="+mn-ea"/>
              <a:cs typeface="+mn-cs"/>
            </a:endParaRPr>
          </a:p>
        </p:txBody>
      </p:sp>
    </p:spTree>
    <p:extLst>
      <p:ext uri="{BB962C8B-B14F-4D97-AF65-F5344CB8AC3E}">
        <p14:creationId xmlns:p14="http://schemas.microsoft.com/office/powerpoint/2010/main" val="607905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600"/>
            <a:ext cx="10911977" cy="889591"/>
          </a:xfrm>
        </p:spPr>
        <p:txBody>
          <a:bodyPr/>
          <a:lstStyle/>
          <a:p>
            <a:r>
              <a:rPr lang="ru-RU" dirty="0" smtClean="0">
                <a:solidFill>
                  <a:srgbClr val="7030A0"/>
                </a:solidFill>
              </a:rPr>
              <a:t>Документы для присвоения спортивного разряда:</a:t>
            </a:r>
            <a:endParaRPr lang="ru-RU" dirty="0">
              <a:solidFill>
                <a:srgbClr val="7030A0"/>
              </a:solidFill>
            </a:endParaRPr>
          </a:p>
        </p:txBody>
      </p:sp>
      <p:sp>
        <p:nvSpPr>
          <p:cNvPr id="3" name="Объект 2"/>
          <p:cNvSpPr>
            <a:spLocks noGrp="1"/>
          </p:cNvSpPr>
          <p:nvPr>
            <p:ph idx="1"/>
          </p:nvPr>
        </p:nvSpPr>
        <p:spPr>
          <a:xfrm>
            <a:off x="677511" y="1637414"/>
            <a:ext cx="10763122" cy="4403949"/>
          </a:xfrm>
        </p:spPr>
        <p:txBody>
          <a:bodyPr>
            <a:normAutofit/>
          </a:bodyPr>
          <a:lstStyle/>
          <a:p>
            <a:r>
              <a:rPr lang="ru-RU" sz="2800" dirty="0" smtClean="0">
                <a:solidFill>
                  <a:srgbClr val="FF0000"/>
                </a:solidFill>
              </a:rPr>
              <a:t>Копия протокола</a:t>
            </a:r>
          </a:p>
          <a:p>
            <a:r>
              <a:rPr lang="ru-RU" sz="2800" dirty="0" smtClean="0">
                <a:solidFill>
                  <a:srgbClr val="FF0000"/>
                </a:solidFill>
              </a:rPr>
              <a:t>Копия справки о составе и квалификации судейской коллегии подписанная гл. судьей</a:t>
            </a:r>
          </a:p>
          <a:p>
            <a:r>
              <a:rPr lang="ru-RU" sz="2800" dirty="0" smtClean="0">
                <a:solidFill>
                  <a:srgbClr val="FF0000"/>
                </a:solidFill>
              </a:rPr>
              <a:t>Копия паспорта 2 и 3 страниц</a:t>
            </a:r>
          </a:p>
          <a:p>
            <a:r>
              <a:rPr lang="ru-RU" sz="2800" dirty="0" smtClean="0">
                <a:solidFill>
                  <a:srgbClr val="FF0000"/>
                </a:solidFill>
              </a:rPr>
              <a:t>Представление на спортсмена</a:t>
            </a:r>
          </a:p>
          <a:p>
            <a:r>
              <a:rPr lang="ru-RU" sz="2800" dirty="0" smtClean="0">
                <a:solidFill>
                  <a:srgbClr val="FF0000"/>
                </a:solidFill>
              </a:rPr>
              <a:t>Ходатайство краевой федерации по виду спорта, заверенное печатью</a:t>
            </a:r>
            <a:endParaRPr lang="ru-RU" sz="2800" dirty="0">
              <a:solidFill>
                <a:srgbClr val="FF0000"/>
              </a:solidFill>
            </a:endParaRPr>
          </a:p>
        </p:txBody>
      </p:sp>
    </p:spTree>
    <p:extLst>
      <p:ext uri="{BB962C8B-B14F-4D97-AF65-F5344CB8AC3E}">
        <p14:creationId xmlns:p14="http://schemas.microsoft.com/office/powerpoint/2010/main" val="23160058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116957"/>
            <a:ext cx="11401075" cy="6602819"/>
          </a:xfrm>
        </p:spPr>
        <p:txBody>
          <a:bodyPr/>
          <a:lstStyle/>
          <a:p>
            <a:pPr algn="ctr"/>
            <a:r>
              <a:rPr lang="ru-RU" dirty="0" smtClean="0"/>
              <a:t>Карточка учета</a:t>
            </a:r>
            <a:br>
              <a:rPr lang="ru-RU" dirty="0" smtClean="0"/>
            </a:br>
            <a:r>
              <a:rPr lang="ru-RU" dirty="0" smtClean="0"/>
              <a:t> </a:t>
            </a:r>
            <a:endParaRPr lang="ru-RU" dirty="0"/>
          </a:p>
        </p:txBody>
      </p:sp>
      <p:sp>
        <p:nvSpPr>
          <p:cNvPr id="3" name="Объект 2"/>
          <p:cNvSpPr>
            <a:spLocks noGrp="1"/>
          </p:cNvSpPr>
          <p:nvPr>
            <p:ph idx="1"/>
          </p:nvPr>
        </p:nvSpPr>
        <p:spPr>
          <a:xfrm flipH="1">
            <a:off x="9276418" y="2160591"/>
            <a:ext cx="45719" cy="157308"/>
          </a:xfrm>
        </p:spPr>
        <p:txBody>
          <a:bodyPr>
            <a:normAutofit fontScale="25000" lnSpcReduction="20000"/>
          </a:bodyPr>
          <a:lstStyle/>
          <a:p>
            <a:endParaRPr lang="ru-RU" dirty="0"/>
          </a:p>
        </p:txBody>
      </p:sp>
      <p:pic>
        <p:nvPicPr>
          <p:cNvPr id="4" name="Рисунок 3"/>
          <p:cNvPicPr>
            <a:picLocks noChangeAspect="1"/>
          </p:cNvPicPr>
          <p:nvPr/>
        </p:nvPicPr>
        <p:blipFill>
          <a:blip r:embed="rId2"/>
          <a:stretch>
            <a:fillRect/>
          </a:stretch>
        </p:blipFill>
        <p:spPr>
          <a:xfrm>
            <a:off x="2369127" y="0"/>
            <a:ext cx="5960227" cy="6932816"/>
          </a:xfrm>
          <a:prstGeom prst="rect">
            <a:avLst/>
          </a:prstGeom>
        </p:spPr>
      </p:pic>
    </p:spTree>
    <p:extLst>
      <p:ext uri="{BB962C8B-B14F-4D97-AF65-F5344CB8AC3E}">
        <p14:creationId xmlns:p14="http://schemas.microsoft.com/office/powerpoint/2010/main" val="172437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600"/>
            <a:ext cx="8598907" cy="889591"/>
          </a:xfrm>
        </p:spPr>
        <p:txBody>
          <a:bodyPr/>
          <a:lstStyle/>
          <a:p>
            <a:r>
              <a:rPr lang="ru-RU" dirty="0" smtClean="0">
                <a:solidFill>
                  <a:srgbClr val="7030A0"/>
                </a:solidFill>
              </a:rPr>
              <a:t>Подтверждение спортивных разрядов</a:t>
            </a:r>
            <a:endParaRPr lang="ru-RU" dirty="0">
              <a:solidFill>
                <a:srgbClr val="7030A0"/>
              </a:solidFill>
            </a:endParaRPr>
          </a:p>
        </p:txBody>
      </p:sp>
      <p:sp>
        <p:nvSpPr>
          <p:cNvPr id="3" name="Объект 2"/>
          <p:cNvSpPr>
            <a:spLocks noGrp="1"/>
          </p:cNvSpPr>
          <p:nvPr>
            <p:ph idx="1"/>
          </p:nvPr>
        </p:nvSpPr>
        <p:spPr>
          <a:xfrm>
            <a:off x="677511" y="1605518"/>
            <a:ext cx="9465949" cy="5103626"/>
          </a:xfrm>
        </p:spPr>
        <p:txBody>
          <a:bodyPr>
            <a:normAutofit/>
          </a:bodyPr>
          <a:lstStyle/>
          <a:p>
            <a:r>
              <a:rPr lang="ru-RU" sz="2800" dirty="0" smtClean="0">
                <a:solidFill>
                  <a:srgbClr val="FF0000"/>
                </a:solidFill>
              </a:rPr>
              <a:t>Не ранее, чем за </a:t>
            </a:r>
            <a:r>
              <a:rPr lang="ru-RU" sz="2800" b="1" u="sng" dirty="0" smtClean="0">
                <a:solidFill>
                  <a:srgbClr val="FF0000"/>
                </a:solidFill>
              </a:rPr>
              <a:t>2 месяца, </a:t>
            </a:r>
            <a:r>
              <a:rPr lang="ru-RU" sz="2800" dirty="0" smtClean="0">
                <a:solidFill>
                  <a:srgbClr val="FF0000"/>
                </a:solidFill>
              </a:rPr>
              <a:t>до окончания срока действия спорт. разряда </a:t>
            </a:r>
            <a:r>
              <a:rPr lang="ru-RU" sz="2800" b="1" dirty="0" smtClean="0">
                <a:solidFill>
                  <a:srgbClr val="FF0000"/>
                </a:solidFill>
              </a:rPr>
              <a:t>в организацию, присваивающую </a:t>
            </a:r>
            <a:r>
              <a:rPr lang="ru-RU" sz="2800" b="1" dirty="0">
                <a:solidFill>
                  <a:srgbClr val="FF0000"/>
                </a:solidFill>
              </a:rPr>
              <a:t>разряд </a:t>
            </a:r>
            <a:r>
              <a:rPr lang="ru-RU" sz="2800" b="1" dirty="0" smtClean="0">
                <a:solidFill>
                  <a:srgbClr val="FF0000"/>
                </a:solidFill>
              </a:rPr>
              <a:t>подаются, документы о выполнении разряда за </a:t>
            </a:r>
            <a:r>
              <a:rPr lang="ru-RU" sz="2800" b="1" dirty="0" err="1" smtClean="0">
                <a:solidFill>
                  <a:srgbClr val="FF0000"/>
                </a:solidFill>
              </a:rPr>
              <a:t>межаттестационный</a:t>
            </a:r>
            <a:r>
              <a:rPr lang="ru-RU" sz="2800" b="1" dirty="0" smtClean="0">
                <a:solidFill>
                  <a:srgbClr val="FF0000"/>
                </a:solidFill>
              </a:rPr>
              <a:t> период</a:t>
            </a:r>
            <a:endParaRPr lang="ru-RU" sz="2800" b="1" dirty="0">
              <a:solidFill>
                <a:srgbClr val="FF0000"/>
              </a:solidFill>
            </a:endParaRPr>
          </a:p>
          <a:p>
            <a:r>
              <a:rPr lang="ru-RU" sz="2800" b="1" dirty="0" smtClean="0">
                <a:solidFill>
                  <a:srgbClr val="FF0000"/>
                </a:solidFill>
              </a:rPr>
              <a:t>Решение о подтверждении спорт. разряда </a:t>
            </a:r>
            <a:r>
              <a:rPr lang="ru-RU" sz="2800" b="1" dirty="0" err="1" smtClean="0">
                <a:solidFill>
                  <a:srgbClr val="FF0000"/>
                </a:solidFill>
              </a:rPr>
              <a:t>оформоляются</a:t>
            </a:r>
            <a:r>
              <a:rPr lang="ru-RU" sz="2800" b="1" dirty="0" smtClean="0">
                <a:solidFill>
                  <a:srgbClr val="FF0000"/>
                </a:solidFill>
              </a:rPr>
              <a:t> ДОКУМЕНТОМ и подписываются руководителем организации</a:t>
            </a:r>
          </a:p>
          <a:p>
            <a:endParaRPr lang="ru-RU" sz="2800" b="1" dirty="0">
              <a:solidFill>
                <a:srgbClr val="FF0000"/>
              </a:solidFill>
            </a:endParaRPr>
          </a:p>
          <a:p>
            <a:r>
              <a:rPr lang="ru-RU" sz="2000" b="1" dirty="0" smtClean="0">
                <a:solidFill>
                  <a:srgbClr val="FF0000"/>
                </a:solidFill>
              </a:rPr>
              <a:t>Сведения о подтверждении спорт. разряда заносятся в зачетную книжку и заверяются печатью</a:t>
            </a:r>
            <a:endParaRPr lang="ru-RU" sz="2000" dirty="0">
              <a:solidFill>
                <a:srgbClr val="FF0000"/>
              </a:solidFill>
            </a:endParaRPr>
          </a:p>
        </p:txBody>
      </p:sp>
    </p:spTree>
    <p:extLst>
      <p:ext uri="{BB962C8B-B14F-4D97-AF65-F5344CB8AC3E}">
        <p14:creationId xmlns:p14="http://schemas.microsoft.com/office/powerpoint/2010/main" val="1340712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Прямоугольник 2"/>
          <p:cNvSpPr>
            <a:spLocks noGrp="1" noChangeArrowheads="1"/>
          </p:cNvSpPr>
          <p:nvPr>
            <p:ph type="title"/>
          </p:nvPr>
        </p:nvSpPr>
        <p:spPr>
          <a:xfrm>
            <a:off x="677512" y="329610"/>
            <a:ext cx="8598907" cy="4197840"/>
          </a:xfrm>
        </p:spPr>
        <p:txBody>
          <a:bodyPr/>
          <a:lstStyle/>
          <a:p>
            <a:pPr algn="ctr">
              <a:spcBef>
                <a:spcPts val="1"/>
              </a:spcBef>
            </a:pPr>
            <a:r>
              <a:rPr lang="ru-RU" sz="4000" b="0" i="0" dirty="0" smtClean="0">
                <a:solidFill>
                  <a:srgbClr val="90C226"/>
                </a:solidFill>
                <a:latin typeface="Trebuchet MS"/>
                <a:ea typeface="+mj-ea"/>
                <a:cs typeface="+mj-cs"/>
              </a:rPr>
              <a:t>Спасибо за внимание!</a:t>
            </a:r>
            <a:endParaRPr lang="ru-RU" sz="4000" b="0" i="0" dirty="0">
              <a:solidFill>
                <a:srgbClr val="90C226"/>
              </a:solidFill>
              <a:latin typeface="Trebuchet MS"/>
              <a:ea typeface="+mj-ea"/>
              <a:cs typeface="+mj-cs"/>
            </a:endParaRPr>
          </a:p>
        </p:txBody>
      </p:sp>
      <p:sp>
        <p:nvSpPr>
          <p:cNvPr id="10" name="Текст 9"/>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1223774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Прямоугольник 2"/>
          <p:cNvSpPr>
            <a:spLocks noGrp="1" noChangeArrowheads="1"/>
          </p:cNvSpPr>
          <p:nvPr>
            <p:ph type="title"/>
          </p:nvPr>
        </p:nvSpPr>
        <p:spPr>
          <a:xfrm>
            <a:off x="322118" y="-1"/>
            <a:ext cx="8777655" cy="2566555"/>
          </a:xfrm>
        </p:spPr>
        <p:txBody>
          <a:bodyPr>
            <a:normAutofit/>
          </a:bodyPr>
          <a:lstStyle/>
          <a:p>
            <a:pPr algn="ctr" defTabSz="457200">
              <a:spcBef>
                <a:spcPts val="1"/>
              </a:spcBef>
              <a:buNone/>
            </a:pPr>
            <a:r>
              <a:rPr lang="ru-RU" b="0" i="0" dirty="0" smtClean="0">
                <a:solidFill>
                  <a:srgbClr val="7030A0"/>
                </a:solidFill>
                <a:latin typeface="Trebuchet MS"/>
                <a:ea typeface="+mj-ea"/>
                <a:cs typeface="+mj-cs"/>
              </a:rPr>
              <a:t>В Российской Федерации установлены </a:t>
            </a:r>
            <a:r>
              <a:rPr lang="ru-RU" sz="6000" b="0" i="0" dirty="0" smtClean="0">
                <a:solidFill>
                  <a:srgbClr val="7030A0"/>
                </a:solidFill>
                <a:latin typeface="Trebuchet MS"/>
                <a:ea typeface="+mj-ea"/>
                <a:cs typeface="+mj-cs"/>
              </a:rPr>
              <a:t/>
            </a:r>
            <a:br>
              <a:rPr lang="ru-RU" sz="6000" b="0" i="0" dirty="0" smtClean="0">
                <a:solidFill>
                  <a:srgbClr val="7030A0"/>
                </a:solidFill>
                <a:latin typeface="Trebuchet MS"/>
                <a:ea typeface="+mj-ea"/>
                <a:cs typeface="+mj-cs"/>
              </a:rPr>
            </a:br>
            <a:r>
              <a:rPr lang="ru-RU" sz="6000" b="0" i="0" dirty="0" smtClean="0">
                <a:solidFill>
                  <a:srgbClr val="7030A0"/>
                </a:solidFill>
                <a:latin typeface="Trebuchet MS"/>
                <a:ea typeface="+mj-ea"/>
                <a:cs typeface="+mj-cs"/>
              </a:rPr>
              <a:t/>
            </a:r>
            <a:br>
              <a:rPr lang="ru-RU" sz="6000" b="0" i="0" dirty="0" smtClean="0">
                <a:solidFill>
                  <a:srgbClr val="7030A0"/>
                </a:solidFill>
                <a:latin typeface="Trebuchet MS"/>
                <a:ea typeface="+mj-ea"/>
                <a:cs typeface="+mj-cs"/>
              </a:rPr>
            </a:br>
            <a:r>
              <a:rPr lang="ru-RU" sz="6000" b="0" i="0" dirty="0" smtClean="0">
                <a:solidFill>
                  <a:srgbClr val="7030A0"/>
                </a:solidFill>
                <a:latin typeface="Trebuchet MS"/>
                <a:ea typeface="+mj-ea"/>
                <a:cs typeface="+mj-cs"/>
              </a:rPr>
              <a:t>Спортивные звания</a:t>
            </a:r>
            <a:endParaRPr lang="ru-RU" sz="6000" b="0" i="0" dirty="0">
              <a:solidFill>
                <a:srgbClr val="7030A0"/>
              </a:solidFill>
              <a:latin typeface="Trebuchet MS"/>
              <a:ea typeface="+mj-ea"/>
              <a:cs typeface="+mj-cs"/>
            </a:endParaRPr>
          </a:p>
        </p:txBody>
      </p:sp>
      <p:sp>
        <p:nvSpPr>
          <p:cNvPr id="91139" name="Прямоугольник 3"/>
          <p:cNvSpPr>
            <a:spLocks noGrp="1" noChangeArrowheads="1"/>
          </p:cNvSpPr>
          <p:nvPr>
            <p:ph idx="1"/>
          </p:nvPr>
        </p:nvSpPr>
        <p:spPr>
          <a:xfrm>
            <a:off x="727364" y="3626427"/>
            <a:ext cx="8549054" cy="2414936"/>
          </a:xfrm>
        </p:spPr>
        <p:txBody>
          <a:bodyPr>
            <a:normAutofit/>
          </a:bodyPr>
          <a:lstStyle/>
          <a:p>
            <a:pPr marL="342900" indent="-342900" algn="l" defTabSz="457200">
              <a:spcBef>
                <a:spcPts val="1000"/>
              </a:spcBef>
              <a:spcAft>
                <a:spcPts val="0"/>
              </a:spcAft>
              <a:buClr>
                <a:srgbClr val="90C226"/>
              </a:buClr>
              <a:buSzPct val="80000"/>
              <a:buFont typeface="Wingdings 3"/>
              <a:buChar char=""/>
            </a:pPr>
            <a:r>
              <a:rPr lang="ru-RU" sz="2800" b="0" i="0" dirty="0" smtClean="0">
                <a:solidFill>
                  <a:schemeClr val="tx1">
                    <a:lumMod val="75000"/>
                  </a:schemeClr>
                </a:solidFill>
                <a:latin typeface="Trebuchet MS"/>
                <a:ea typeface="+mn-ea"/>
                <a:cs typeface="+mn-cs"/>
              </a:rPr>
              <a:t>Мастер спорта России международного класса</a:t>
            </a:r>
          </a:p>
          <a:p>
            <a:pPr marL="342900" indent="-342900" algn="l" defTabSz="457200">
              <a:spcBef>
                <a:spcPts val="1000"/>
              </a:spcBef>
              <a:spcAft>
                <a:spcPts val="0"/>
              </a:spcAft>
              <a:buClr>
                <a:srgbClr val="90C226"/>
              </a:buClr>
              <a:buSzPct val="80000"/>
              <a:buFont typeface="Wingdings 3"/>
              <a:buChar char=""/>
            </a:pPr>
            <a:r>
              <a:rPr lang="ru-RU" sz="2800" b="0" i="0" dirty="0" smtClean="0">
                <a:solidFill>
                  <a:schemeClr val="tx1">
                    <a:lumMod val="75000"/>
                  </a:schemeClr>
                </a:solidFill>
                <a:latin typeface="Trebuchet MS"/>
                <a:ea typeface="+mn-ea"/>
                <a:cs typeface="+mn-cs"/>
              </a:rPr>
              <a:t>Мастер спорта России</a:t>
            </a:r>
          </a:p>
          <a:p>
            <a:pPr marL="342900" indent="-342900" algn="l" defTabSz="457200">
              <a:spcBef>
                <a:spcPts val="1000"/>
              </a:spcBef>
              <a:spcAft>
                <a:spcPts val="0"/>
              </a:spcAft>
              <a:buClr>
                <a:srgbClr val="90C226"/>
              </a:buClr>
              <a:buSzPct val="80000"/>
              <a:buFont typeface="Wingdings 3"/>
              <a:buChar char=""/>
            </a:pPr>
            <a:r>
              <a:rPr lang="ru-RU" sz="2800" b="0" i="0" dirty="0" smtClean="0">
                <a:solidFill>
                  <a:schemeClr val="tx1">
                    <a:lumMod val="75000"/>
                  </a:schemeClr>
                </a:solidFill>
                <a:latin typeface="Trebuchet MS"/>
                <a:ea typeface="+mn-ea"/>
                <a:cs typeface="+mn-cs"/>
              </a:rPr>
              <a:t>Гроссмейстер России</a:t>
            </a:r>
          </a:p>
        </p:txBody>
      </p:sp>
    </p:spTree>
    <p:extLst>
      <p:ext uri="{BB962C8B-B14F-4D97-AF65-F5344CB8AC3E}">
        <p14:creationId xmlns:p14="http://schemas.microsoft.com/office/powerpoint/2010/main" val="3807692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Прямоугольник 2"/>
          <p:cNvSpPr>
            <a:spLocks noGrp="1" noChangeArrowheads="1"/>
          </p:cNvSpPr>
          <p:nvPr>
            <p:ph type="title"/>
          </p:nvPr>
        </p:nvSpPr>
        <p:spPr/>
        <p:txBody>
          <a:bodyPr>
            <a:normAutofit/>
          </a:bodyPr>
          <a:lstStyle/>
          <a:p>
            <a:pPr algn="l" defTabSz="457200">
              <a:spcBef>
                <a:spcPts val="1"/>
              </a:spcBef>
              <a:buNone/>
            </a:pPr>
            <a:r>
              <a:rPr lang="ru-RU" sz="5400" b="0" i="0" dirty="0" smtClean="0">
                <a:solidFill>
                  <a:srgbClr val="7030A0"/>
                </a:solidFill>
                <a:latin typeface="Trebuchet MS"/>
                <a:ea typeface="+mj-ea"/>
                <a:cs typeface="+mj-cs"/>
              </a:rPr>
              <a:t>Спортивные разряды</a:t>
            </a:r>
            <a:endParaRPr lang="ru-RU" sz="5400" b="0" i="0" dirty="0">
              <a:solidFill>
                <a:srgbClr val="7030A0"/>
              </a:solidFill>
              <a:latin typeface="Trebuchet MS"/>
              <a:ea typeface="+mj-ea"/>
              <a:cs typeface="+mj-cs"/>
            </a:endParaRPr>
          </a:p>
        </p:txBody>
      </p:sp>
      <p:sp>
        <p:nvSpPr>
          <p:cNvPr id="92164" name="Прямоугольник 4"/>
          <p:cNvSpPr>
            <a:spLocks noGrp="1" noChangeArrowheads="1"/>
          </p:cNvSpPr>
          <p:nvPr>
            <p:ph sz="half" idx="1"/>
          </p:nvPr>
        </p:nvSpPr>
        <p:spPr>
          <a:xfrm>
            <a:off x="677511" y="2160589"/>
            <a:ext cx="8175544" cy="3880772"/>
          </a:xfrm>
        </p:spPr>
        <p:txBody>
          <a:bodyPr>
            <a:normAutofit fontScale="40000" lnSpcReduction="20000"/>
          </a:bodyPr>
          <a:lstStyle/>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Кандидат в мастера спорта</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Первый спортивный разряд</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Второй спортивный разряд</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Третий спортивный разряд</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Первый юношеский спортивный разряд</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Второй юношеский спортивный разряд</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Третий юношеский спортивный разряд</a:t>
            </a:r>
            <a:r>
              <a:rPr lang="ru-RU" sz="1600" b="0" i="0" dirty="0" smtClean="0">
                <a:solidFill>
                  <a:schemeClr val="tx1">
                    <a:lumMod val="75000"/>
                  </a:schemeClr>
                </a:solidFill>
                <a:latin typeface="Trebuchet MS"/>
                <a:ea typeface="+mn-ea"/>
                <a:cs typeface="+mn-cs"/>
              </a:rPr>
              <a:t>.</a:t>
            </a:r>
            <a:endParaRPr lang="ru-RU" sz="1600" b="0" i="0" dirty="0">
              <a:solidFill>
                <a:schemeClr val="tx1">
                  <a:lumMod val="75000"/>
                </a:schemeClr>
              </a:solidFill>
              <a:latin typeface="Trebuchet MS"/>
              <a:ea typeface="+mn-ea"/>
              <a:cs typeface="+mn-cs"/>
            </a:endParaRPr>
          </a:p>
        </p:txBody>
      </p:sp>
      <p:sp>
        <p:nvSpPr>
          <p:cNvPr id="92165" name="Прямоугольник 5"/>
          <p:cNvSpPr>
            <a:spLocks noGrp="1" noChangeArrowheads="1"/>
          </p:cNvSpPr>
          <p:nvPr>
            <p:ph sz="half" idx="2"/>
          </p:nvPr>
        </p:nvSpPr>
        <p:spPr>
          <a:xfrm>
            <a:off x="8946572" y="2160591"/>
            <a:ext cx="329847" cy="166974"/>
          </a:xfrm>
        </p:spPr>
        <p:txBody>
          <a:bodyPr>
            <a:normAutofit fontScale="40000" lnSpcReduction="20000"/>
          </a:bodyPr>
          <a:lstStyle/>
          <a:p>
            <a:pPr marL="342900" indent="-342900" algn="l" defTabSz="457200">
              <a:spcBef>
                <a:spcPts val="1000"/>
              </a:spcBef>
              <a:spcAft>
                <a:spcPts val="0"/>
              </a:spcAft>
              <a:buClr>
                <a:srgbClr val="90C226"/>
              </a:buClr>
              <a:buSzPct val="80000"/>
              <a:buFont typeface="Wingdings 3"/>
              <a:buChar char=""/>
            </a:pPr>
            <a:endParaRPr lang="ru-RU" sz="1600" b="0" i="0" dirty="0">
              <a:solidFill>
                <a:schemeClr val="tx1">
                  <a:lumMod val="75000"/>
                </a:schemeClr>
              </a:solidFill>
              <a:latin typeface="Trebuchet MS"/>
              <a:ea typeface="+mn-ea"/>
              <a:cs typeface="+mn-cs"/>
            </a:endParaRPr>
          </a:p>
        </p:txBody>
      </p:sp>
    </p:spTree>
    <p:extLst>
      <p:ext uri="{BB962C8B-B14F-4D97-AF65-F5344CB8AC3E}">
        <p14:creationId xmlns:p14="http://schemas.microsoft.com/office/powerpoint/2010/main" val="2217101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4853" y="947057"/>
            <a:ext cx="8598907" cy="5105400"/>
          </a:xfrm>
        </p:spPr>
        <p:txBody>
          <a:bodyPr>
            <a:normAutofit fontScale="90000"/>
          </a:bodyPr>
          <a:lstStyle/>
          <a:p>
            <a:r>
              <a:rPr lang="ru-RU" sz="3100" dirty="0" smtClean="0">
                <a:solidFill>
                  <a:srgbClr val="FF0000"/>
                </a:solidFill>
              </a:rPr>
              <a:t>Спортивные разряды и спортивные звания присваиваются гражданам Российской Федерации </a:t>
            </a:r>
            <a:br>
              <a:rPr lang="ru-RU" sz="3100" dirty="0" smtClean="0">
                <a:solidFill>
                  <a:srgbClr val="FF0000"/>
                </a:solidFill>
              </a:rPr>
            </a:br>
            <a:r>
              <a:rPr lang="ru-RU" dirty="0" smtClean="0">
                <a:solidFill>
                  <a:srgbClr val="7030A0"/>
                </a:solidFill>
              </a:rPr>
              <a:t/>
            </a:r>
            <a:br>
              <a:rPr lang="ru-RU" dirty="0" smtClean="0">
                <a:solidFill>
                  <a:srgbClr val="7030A0"/>
                </a:solidFill>
              </a:rPr>
            </a:br>
            <a:r>
              <a:rPr lang="ru-RU" sz="2800" dirty="0" smtClean="0">
                <a:solidFill>
                  <a:srgbClr val="7030A0"/>
                </a:solidFill>
              </a:rPr>
              <a:t>- по итогам выступлений на </a:t>
            </a:r>
            <a:r>
              <a:rPr lang="ru-RU" sz="2800" b="1" u="sng" dirty="0" smtClean="0">
                <a:solidFill>
                  <a:srgbClr val="7030A0"/>
                </a:solidFill>
              </a:rPr>
              <a:t>официальных</a:t>
            </a:r>
            <a:r>
              <a:rPr lang="ru-RU" sz="2800" dirty="0" smtClean="0">
                <a:solidFill>
                  <a:srgbClr val="7030A0"/>
                </a:solidFill>
              </a:rPr>
              <a:t> спортивных соревнованиях или физкультурных мероприятиях, включенных в Единый календарный план межрегиональных, всероссийских и международных физкультурных мероприятий </a:t>
            </a:r>
            <a:r>
              <a:rPr lang="ru-RU" sz="2800" b="1" u="sng" dirty="0" smtClean="0">
                <a:solidFill>
                  <a:srgbClr val="7030A0"/>
                </a:solidFill>
              </a:rPr>
              <a:t>(ЕКП),</a:t>
            </a:r>
            <a:r>
              <a:rPr lang="ru-RU" sz="2800" dirty="0" smtClean="0">
                <a:solidFill>
                  <a:srgbClr val="7030A0"/>
                </a:solidFill>
              </a:rPr>
              <a:t/>
            </a:r>
            <a:br>
              <a:rPr lang="ru-RU" sz="2800" dirty="0" smtClean="0">
                <a:solidFill>
                  <a:srgbClr val="7030A0"/>
                </a:solidFill>
              </a:rPr>
            </a:br>
            <a:r>
              <a:rPr lang="ru-RU" sz="2800" dirty="0" smtClean="0">
                <a:solidFill>
                  <a:srgbClr val="7030A0"/>
                </a:solidFill>
              </a:rPr>
              <a:t/>
            </a:r>
            <a:br>
              <a:rPr lang="ru-RU" sz="2800" dirty="0" smtClean="0">
                <a:solidFill>
                  <a:srgbClr val="7030A0"/>
                </a:solidFill>
              </a:rPr>
            </a:br>
            <a:r>
              <a:rPr lang="ru-RU" sz="2800" dirty="0" smtClean="0">
                <a:solidFill>
                  <a:srgbClr val="7030A0"/>
                </a:solidFill>
              </a:rPr>
              <a:t>- в календарные планы официальных физкультурных мероприятий субъектов РФ,</a:t>
            </a:r>
            <a:br>
              <a:rPr lang="ru-RU" sz="2800" dirty="0" smtClean="0">
                <a:solidFill>
                  <a:srgbClr val="7030A0"/>
                </a:solidFill>
              </a:rPr>
            </a:br>
            <a:r>
              <a:rPr lang="ru-RU" sz="2800" dirty="0" smtClean="0">
                <a:solidFill>
                  <a:srgbClr val="7030A0"/>
                </a:solidFill>
              </a:rPr>
              <a:t/>
            </a:r>
            <a:br>
              <a:rPr lang="ru-RU" sz="2800" dirty="0" smtClean="0">
                <a:solidFill>
                  <a:srgbClr val="7030A0"/>
                </a:solidFill>
              </a:rPr>
            </a:br>
            <a:r>
              <a:rPr lang="ru-RU" sz="2800" dirty="0" smtClean="0">
                <a:solidFill>
                  <a:srgbClr val="7030A0"/>
                </a:solidFill>
              </a:rPr>
              <a:t>- в календарные планы физкультурных мероприятий и спортивных мероприятий муниципальных образований</a:t>
            </a:r>
            <a:br>
              <a:rPr lang="ru-RU" sz="2800" dirty="0" smtClean="0">
                <a:solidFill>
                  <a:srgbClr val="7030A0"/>
                </a:solidFill>
              </a:rPr>
            </a:br>
            <a:endParaRPr lang="ru-RU" sz="2800" dirty="0">
              <a:solidFill>
                <a:srgbClr val="7030A0"/>
              </a:solidFill>
            </a:endParaRPr>
          </a:p>
        </p:txBody>
      </p:sp>
    </p:spTree>
    <p:extLst>
      <p:ext uri="{BB962C8B-B14F-4D97-AF65-F5344CB8AC3E}">
        <p14:creationId xmlns:p14="http://schemas.microsoft.com/office/powerpoint/2010/main" val="454130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1662755" cy="7024254"/>
          </a:xfrm>
        </p:spPr>
        <p:txBody>
          <a:bodyPr>
            <a:normAutofit/>
          </a:bodyPr>
          <a:lstStyle/>
          <a:p>
            <a:r>
              <a:rPr lang="ru-RU" sz="2400" dirty="0" smtClean="0"/>
              <a:t/>
            </a:r>
            <a:br>
              <a:rPr lang="ru-RU" sz="2400" dirty="0" smtClean="0"/>
            </a:br>
            <a:r>
              <a:rPr lang="ru-RU" sz="2400" dirty="0" smtClean="0">
                <a:solidFill>
                  <a:srgbClr val="7030A0"/>
                </a:solidFill>
              </a:rPr>
              <a:t>Спортивные разряды и звания присваиваются по итогам выступлений на соревнованиях, имеющих следующий статус и наименование:</a:t>
            </a:r>
            <a:br>
              <a:rPr lang="ru-RU" sz="2400" dirty="0" smtClean="0">
                <a:solidFill>
                  <a:srgbClr val="7030A0"/>
                </a:solidFill>
              </a:rPr>
            </a:br>
            <a:r>
              <a:rPr lang="ru-RU" sz="2400" dirty="0" smtClean="0">
                <a:solidFill>
                  <a:srgbClr val="7030A0"/>
                </a:solidFill>
              </a:rPr>
              <a:t/>
            </a:r>
            <a:br>
              <a:rPr lang="ru-RU" sz="2400" dirty="0" smtClean="0">
                <a:solidFill>
                  <a:srgbClr val="7030A0"/>
                </a:solidFill>
              </a:rPr>
            </a:br>
            <a:r>
              <a:rPr lang="ru-RU" sz="2400" b="1" u="sng" dirty="0" smtClean="0">
                <a:solidFill>
                  <a:srgbClr val="002060"/>
                </a:solidFill>
              </a:rPr>
              <a:t>1. Международные соревнования </a:t>
            </a:r>
            <a:r>
              <a:rPr lang="ru-RU" sz="2400" u="sng" dirty="0" smtClean="0">
                <a:solidFill>
                  <a:srgbClr val="002060"/>
                </a:solidFill>
              </a:rPr>
              <a:t>: </a:t>
            </a:r>
            <a:r>
              <a:rPr lang="ru-RU" sz="2400" dirty="0" smtClean="0">
                <a:solidFill>
                  <a:srgbClr val="002060"/>
                </a:solidFill>
              </a:rPr>
              <a:t>Олимпийские игры, Чемпионат Мира, Кубок Мира, Чемпионат Европы, Кубок Европы, Первенство Мира, Всемирная Универсиада, Первенство Европы, Европейский юношеский Олимпийский фестиваль, другие международные соревнования, первенство среди лиц без ограничения верхней границы возраста и с ограничением верхней границы возраста, первенство мира среди студентов…</a:t>
            </a:r>
            <a:br>
              <a:rPr lang="ru-RU" sz="2400" dirty="0" smtClean="0">
                <a:solidFill>
                  <a:srgbClr val="002060"/>
                </a:solidFill>
              </a:rPr>
            </a:br>
            <a:r>
              <a:rPr lang="ru-RU" sz="2400" dirty="0" smtClean="0">
                <a:solidFill>
                  <a:srgbClr val="002060"/>
                </a:solidFill>
              </a:rPr>
              <a:t/>
            </a:r>
            <a:br>
              <a:rPr lang="ru-RU" sz="2400" dirty="0" smtClean="0">
                <a:solidFill>
                  <a:srgbClr val="002060"/>
                </a:solidFill>
              </a:rPr>
            </a:br>
            <a:r>
              <a:rPr lang="ru-RU" sz="2400" b="1" u="sng" dirty="0" smtClean="0">
                <a:solidFill>
                  <a:srgbClr val="002060"/>
                </a:solidFill>
              </a:rPr>
              <a:t>2. Всероссийские соревнования, физкультурные мероприятия: </a:t>
            </a:r>
            <a:r>
              <a:rPr lang="ru-RU" sz="2400" dirty="0" smtClean="0">
                <a:solidFill>
                  <a:srgbClr val="002060"/>
                </a:solidFill>
              </a:rPr>
              <a:t>Чемпионат России, Кубок России, Первенство России, Всероссийская Спартакиада между субъектами РФ по летним и зимним видам спорта  и другие всероссийские соревнования среди лиц без ограничения верхней границы возраста и с ограничением верхней границы возраста, всероссийск5ая универсиада, всероссийские соревнования среди студентов</a:t>
            </a:r>
            <a:endParaRPr lang="ru-RU" sz="2400" dirty="0">
              <a:solidFill>
                <a:srgbClr val="002060"/>
              </a:solidFill>
            </a:endParaRPr>
          </a:p>
        </p:txBody>
      </p:sp>
    </p:spTree>
    <p:extLst>
      <p:ext uri="{BB962C8B-B14F-4D97-AF65-F5344CB8AC3E}">
        <p14:creationId xmlns:p14="http://schemas.microsoft.com/office/powerpoint/2010/main" val="2737306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0"/>
            <a:ext cx="12192000" cy="6858000"/>
          </a:xfrm>
        </p:spPr>
        <p:txBody>
          <a:bodyPr>
            <a:normAutofit/>
          </a:bodyPr>
          <a:lstStyle/>
          <a:p>
            <a:r>
              <a:rPr lang="ru-RU" sz="2400" b="1" u="sng" dirty="0" smtClean="0">
                <a:solidFill>
                  <a:srgbClr val="002060"/>
                </a:solidFill>
              </a:rPr>
              <a:t/>
            </a:r>
            <a:br>
              <a:rPr lang="ru-RU" sz="2400" b="1" u="sng" dirty="0" smtClean="0">
                <a:solidFill>
                  <a:srgbClr val="002060"/>
                </a:solidFill>
              </a:rPr>
            </a:br>
            <a:r>
              <a:rPr lang="ru-RU" sz="2400" b="1" u="sng" dirty="0" smtClean="0">
                <a:solidFill>
                  <a:srgbClr val="002060"/>
                </a:solidFill>
              </a:rPr>
              <a:t>3.Межрегиональные соревнования, физкультурные мероприятия :</a:t>
            </a:r>
            <a:r>
              <a:rPr lang="ru-RU" sz="2400" dirty="0" smtClean="0">
                <a:solidFill>
                  <a:srgbClr val="002060"/>
                </a:solidFill>
              </a:rPr>
              <a:t> Чемпионат и Первенство федерального округа, двух и более федеральных округов, другие межрегиональные соревнования, в том числе являющиеся отборочными к Всероссийской Спартакиаде между субъектами РФ по летним и зимним видам спорта среди лиц с ограничением и без ограничения верхней границы возраста</a:t>
            </a:r>
            <a:br>
              <a:rPr lang="ru-RU" sz="2400" dirty="0" smtClean="0">
                <a:solidFill>
                  <a:srgbClr val="002060"/>
                </a:solidFill>
              </a:rPr>
            </a:br>
            <a:r>
              <a:rPr lang="ru-RU" sz="2400" dirty="0">
                <a:solidFill>
                  <a:srgbClr val="002060"/>
                </a:solidFill>
              </a:rPr>
              <a:t/>
            </a:r>
            <a:br>
              <a:rPr lang="ru-RU" sz="2400" dirty="0">
                <a:solidFill>
                  <a:srgbClr val="002060"/>
                </a:solidFill>
              </a:rPr>
            </a:br>
            <a:r>
              <a:rPr lang="ru-RU" sz="2400" b="1" u="sng" dirty="0" smtClean="0">
                <a:solidFill>
                  <a:srgbClr val="002060"/>
                </a:solidFill>
              </a:rPr>
              <a:t>4.Соревнования, физкультурные мероприятия субъекта РФ и муниципальных образований: </a:t>
            </a:r>
            <a:r>
              <a:rPr lang="ru-RU" sz="2400" dirty="0" smtClean="0">
                <a:solidFill>
                  <a:srgbClr val="002060"/>
                </a:solidFill>
              </a:rPr>
              <a:t>Чемпионат, Кубок, Первенство субъекта, другие соревнования субъекта РФ среди лиц с ограничением и без ограничения верхней границы возраста; Чемпионат, Первенство и другие соревнования муниципального образования среди лиц с ограничением верхней границы возраста и без ограничения</a:t>
            </a:r>
            <a:endParaRPr lang="ru-RU" sz="2400" b="1" u="sng" dirty="0">
              <a:solidFill>
                <a:srgbClr val="002060"/>
              </a:solidFill>
            </a:endParaRPr>
          </a:p>
        </p:txBody>
      </p:sp>
    </p:spTree>
    <p:extLst>
      <p:ext uri="{BB962C8B-B14F-4D97-AF65-F5344CB8AC3E}">
        <p14:creationId xmlns:p14="http://schemas.microsoft.com/office/powerpoint/2010/main" val="3927023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Объект 8"/>
          <p:cNvGraphicFramePr>
            <a:graphicFrameLocks noGrp="1"/>
          </p:cNvGraphicFramePr>
          <p:nvPr>
            <p:ph idx="1"/>
            <p:extLst>
              <p:ext uri="{D42A27DB-BD31-4B8C-83A1-F6EECF244321}">
                <p14:modId xmlns:p14="http://schemas.microsoft.com/office/powerpoint/2010/main" val="3104063149"/>
              </p:ext>
            </p:extLst>
          </p:nvPr>
        </p:nvGraphicFramePr>
        <p:xfrm>
          <a:off x="677863" y="2160588"/>
          <a:ext cx="8597900" cy="3532000"/>
        </p:xfrm>
        <a:graphic>
          <a:graphicData uri="http://schemas.openxmlformats.org/drawingml/2006/table">
            <a:tbl>
              <a:tblPr firstRow="1" bandRow="1">
                <a:tableStyleId>{5C22544A-7EE6-4342-B048-85BDC9FD1C3A}</a:tableStyleId>
              </a:tblPr>
              <a:tblGrid>
                <a:gridCol w="8597900">
                  <a:extLst>
                    <a:ext uri="{9D8B030D-6E8A-4147-A177-3AD203B41FA5}">
                      <a16:colId xmlns:a16="http://schemas.microsoft.com/office/drawing/2014/main" val="20000"/>
                    </a:ext>
                  </a:extLst>
                </a:gridCol>
              </a:tblGrid>
              <a:tr h="3532000">
                <a:tc>
                  <a:txBody>
                    <a:bodyPr/>
                    <a:lstStyle/>
                    <a:p>
                      <a:endParaRPr lang="ru-RU" dirty="0">
                        <a:solidFill>
                          <a:schemeClr val="bg1"/>
                        </a:solidFill>
                      </a:endParaRPr>
                    </a:p>
                  </a:txBody>
                  <a:tcPr marL="68580" marR="68580" marT="9525" marB="0" anchor="ctr">
                    <a:solidFill>
                      <a:schemeClr val="bg1"/>
                    </a:solidFill>
                  </a:tcPr>
                </a:tc>
                <a:extLst>
                  <a:ext uri="{0D108BD9-81ED-4DB2-BD59-A6C34878D82A}">
                    <a16:rowId xmlns:a16="http://schemas.microsoft.com/office/drawing/2014/main" val="10000"/>
                  </a:ext>
                </a:extLst>
              </a:tr>
            </a:tbl>
          </a:graphicData>
        </a:graphic>
      </p:graphicFrame>
      <p:sp>
        <p:nvSpPr>
          <p:cNvPr id="3" name="Заголовок 2"/>
          <p:cNvSpPr>
            <a:spLocks noGrp="1"/>
          </p:cNvSpPr>
          <p:nvPr>
            <p:ph type="title"/>
          </p:nvPr>
        </p:nvSpPr>
        <p:spPr>
          <a:xfrm>
            <a:off x="446809" y="142008"/>
            <a:ext cx="8684137" cy="4700155"/>
          </a:xfrm>
        </p:spPr>
        <p:txBody>
          <a:bodyPr>
            <a:normAutofit fontScale="90000"/>
          </a:bodyPr>
          <a:lstStyle/>
          <a:p>
            <a:r>
              <a:rPr lang="ru-RU" dirty="0" smtClean="0">
                <a:solidFill>
                  <a:schemeClr val="accent5"/>
                </a:solidFill>
              </a:rPr>
              <a:t/>
            </a:r>
            <a:br>
              <a:rPr lang="ru-RU" dirty="0" smtClean="0">
                <a:solidFill>
                  <a:schemeClr val="accent5"/>
                </a:solidFill>
              </a:rPr>
            </a:br>
            <a:r>
              <a:rPr lang="ru-RU" dirty="0" smtClean="0">
                <a:solidFill>
                  <a:schemeClr val="accent5"/>
                </a:solidFill>
              </a:rPr>
              <a:t>В виде спорта (для каждого вида программы) количество чемпионатов, кубков или первенств в каждой возрастной группе, классифицируемых в календарном году для присвоения спортивных званий и спортивных разрядов, </a:t>
            </a:r>
            <a:r>
              <a:rPr lang="ru-RU" sz="5300" b="1" u="sng" dirty="0" smtClean="0">
                <a:solidFill>
                  <a:schemeClr val="accent5"/>
                </a:solidFill>
              </a:rPr>
              <a:t>не может быть более одного</a:t>
            </a:r>
            <a:endParaRPr lang="ru-RU" sz="5300" b="1" u="sng" dirty="0">
              <a:solidFill>
                <a:schemeClr val="accent5"/>
              </a:solidFill>
            </a:endParaRPr>
          </a:p>
        </p:txBody>
      </p:sp>
    </p:spTree>
    <p:extLst>
      <p:ext uri="{BB962C8B-B14F-4D97-AF65-F5344CB8AC3E}">
        <p14:creationId xmlns:p14="http://schemas.microsoft.com/office/powerpoint/2010/main" val="3779365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Прямоугольник 3"/>
          <p:cNvSpPr>
            <a:spLocks noGrp="1" noChangeArrowheads="1"/>
          </p:cNvSpPr>
          <p:nvPr>
            <p:ph idx="1"/>
          </p:nvPr>
        </p:nvSpPr>
        <p:spPr>
          <a:xfrm>
            <a:off x="677512" y="3200400"/>
            <a:ext cx="8944470" cy="3335482"/>
          </a:xfrm>
        </p:spPr>
        <p:txBody>
          <a:bodyPr/>
          <a:lstStyle/>
          <a:p>
            <a:pPr marL="742950" lvl="1" indent="-285750" algn="l" defTabSz="457200">
              <a:spcBef>
                <a:spcPts val="1000"/>
              </a:spcBef>
              <a:spcAft>
                <a:spcPts val="0"/>
              </a:spcAft>
              <a:buClr>
                <a:srgbClr val="90C226"/>
              </a:buClr>
              <a:buSzPct val="80000"/>
              <a:buFont typeface="Wingdings 3"/>
              <a:buChar char=""/>
            </a:pPr>
            <a:r>
              <a:rPr lang="ru-RU" sz="2400" b="0" i="0" dirty="0" smtClean="0">
                <a:solidFill>
                  <a:srgbClr val="7030A0"/>
                </a:solidFill>
                <a:latin typeface="Trebuchet MS"/>
                <a:ea typeface="+mn-ea"/>
                <a:cs typeface="+mn-cs"/>
              </a:rPr>
              <a:t>Без ограничения верхней границы возраста (Чемпионат, Кубок)- </a:t>
            </a:r>
            <a:r>
              <a:rPr lang="ru-RU" sz="2400" b="0" i="0" u="sng" dirty="0" smtClean="0">
                <a:solidFill>
                  <a:srgbClr val="7030A0"/>
                </a:solidFill>
                <a:latin typeface="Trebuchet MS"/>
                <a:ea typeface="+mn-ea"/>
                <a:cs typeface="+mn-cs"/>
              </a:rPr>
              <a:t>МУЖЧИНЫ, ЖЕНЩИНЫ</a:t>
            </a:r>
          </a:p>
          <a:p>
            <a:pPr marL="742950" lvl="1" indent="-285750" algn="l" defTabSz="457200">
              <a:spcBef>
                <a:spcPts val="1000"/>
              </a:spcBef>
              <a:spcAft>
                <a:spcPts val="0"/>
              </a:spcAft>
              <a:buClr>
                <a:srgbClr val="90C226"/>
              </a:buClr>
              <a:buSzPct val="80000"/>
              <a:buFont typeface="Wingdings 3"/>
              <a:buChar char=""/>
            </a:pPr>
            <a:endParaRPr lang="ru-RU" sz="1600" b="0" i="0" dirty="0" smtClean="0">
              <a:solidFill>
                <a:schemeClr val="tx1">
                  <a:lumMod val="75000"/>
                </a:schemeClr>
              </a:solidFill>
              <a:latin typeface="Trebuchet MS"/>
              <a:ea typeface="+mn-ea"/>
              <a:cs typeface="+mn-cs"/>
            </a:endParaRPr>
          </a:p>
          <a:p>
            <a:pPr marL="742950" lvl="1" indent="-285750" algn="l" defTabSz="457200">
              <a:spcBef>
                <a:spcPts val="1000"/>
              </a:spcBef>
              <a:spcAft>
                <a:spcPts val="0"/>
              </a:spcAft>
              <a:buClr>
                <a:srgbClr val="90C226"/>
              </a:buClr>
              <a:buSzPct val="80000"/>
              <a:buFont typeface="Wingdings 3"/>
              <a:buChar char=""/>
            </a:pPr>
            <a:r>
              <a:rPr lang="ru-RU" sz="2400" b="0" i="0" dirty="0" smtClean="0">
                <a:solidFill>
                  <a:srgbClr val="7030A0"/>
                </a:solidFill>
                <a:latin typeface="Trebuchet MS"/>
                <a:ea typeface="+mn-ea"/>
                <a:cs typeface="+mn-cs"/>
              </a:rPr>
              <a:t>С ограничением верхней границы возраста (Первенство) – </a:t>
            </a:r>
            <a:r>
              <a:rPr lang="ru-RU" dirty="0" smtClean="0">
                <a:solidFill>
                  <a:srgbClr val="7030A0"/>
                </a:solidFill>
                <a:latin typeface="Trebuchet MS"/>
              </a:rPr>
              <a:t>   </a:t>
            </a:r>
            <a:r>
              <a:rPr lang="ru-RU" sz="1600" b="1" i="0" u="sng" dirty="0" smtClean="0">
                <a:solidFill>
                  <a:srgbClr val="7030A0"/>
                </a:solidFill>
                <a:latin typeface="Trebuchet MS"/>
                <a:ea typeface="+mn-ea"/>
                <a:cs typeface="+mn-cs"/>
              </a:rPr>
              <a:t>ЮНИОРЫ и ЮНИОРКИ</a:t>
            </a:r>
            <a:r>
              <a:rPr lang="ru-RU" sz="1600" b="0" i="0" dirty="0" smtClean="0">
                <a:solidFill>
                  <a:srgbClr val="7030A0"/>
                </a:solidFill>
                <a:latin typeface="Trebuchet MS"/>
                <a:ea typeface="+mn-ea"/>
                <a:cs typeface="+mn-cs"/>
              </a:rPr>
              <a:t>,</a:t>
            </a:r>
          </a:p>
          <a:p>
            <a:pPr marL="742950" lvl="1" indent="-285750" algn="l" defTabSz="457200">
              <a:spcBef>
                <a:spcPts val="1000"/>
              </a:spcBef>
              <a:spcAft>
                <a:spcPts val="0"/>
              </a:spcAft>
              <a:buClr>
                <a:srgbClr val="90C226"/>
              </a:buClr>
              <a:buSzPct val="80000"/>
              <a:buFont typeface="Wingdings 3"/>
              <a:buChar char=""/>
            </a:pPr>
            <a:r>
              <a:rPr lang="ru-RU" dirty="0" smtClean="0">
                <a:solidFill>
                  <a:srgbClr val="7030A0"/>
                </a:solidFill>
                <a:latin typeface="Trebuchet MS"/>
              </a:rPr>
              <a:t>                                      </a:t>
            </a:r>
            <a:r>
              <a:rPr lang="ru-RU" b="1" u="sng" dirty="0" smtClean="0">
                <a:solidFill>
                  <a:srgbClr val="7030A0"/>
                </a:solidFill>
                <a:latin typeface="Trebuchet MS"/>
              </a:rPr>
              <a:t>ЮНОШИ И ДЕВУШКИ,</a:t>
            </a:r>
          </a:p>
          <a:p>
            <a:pPr marL="742950" lvl="1" indent="-285750" algn="l" defTabSz="457200">
              <a:spcBef>
                <a:spcPts val="1000"/>
              </a:spcBef>
              <a:spcAft>
                <a:spcPts val="0"/>
              </a:spcAft>
              <a:buClr>
                <a:srgbClr val="90C226"/>
              </a:buClr>
              <a:buSzPct val="80000"/>
              <a:buFont typeface="Wingdings 3"/>
              <a:buChar char=""/>
            </a:pPr>
            <a:r>
              <a:rPr lang="ru-RU" sz="1600" b="0" i="0" dirty="0" smtClean="0">
                <a:solidFill>
                  <a:srgbClr val="7030A0"/>
                </a:solidFill>
                <a:latin typeface="Trebuchet MS"/>
                <a:ea typeface="+mn-ea"/>
                <a:cs typeface="+mn-cs"/>
              </a:rPr>
              <a:t>                                      </a:t>
            </a:r>
            <a:r>
              <a:rPr lang="ru-RU" sz="1600" b="1" i="0" u="sng" dirty="0" smtClean="0">
                <a:solidFill>
                  <a:srgbClr val="7030A0"/>
                </a:solidFill>
                <a:latin typeface="Trebuchet MS"/>
                <a:ea typeface="+mn-ea"/>
                <a:cs typeface="+mn-cs"/>
              </a:rPr>
              <a:t>МАЛЬЧИКИ И ДЕВОЧКИ</a:t>
            </a:r>
          </a:p>
        </p:txBody>
      </p:sp>
      <p:sp>
        <p:nvSpPr>
          <p:cNvPr id="2" name="Заголовок 1"/>
          <p:cNvSpPr>
            <a:spLocks noGrp="1"/>
          </p:cNvSpPr>
          <p:nvPr>
            <p:ph type="title"/>
          </p:nvPr>
        </p:nvSpPr>
        <p:spPr>
          <a:xfrm>
            <a:off x="677512" y="609600"/>
            <a:ext cx="8684698" cy="2455718"/>
          </a:xfrm>
        </p:spPr>
        <p:txBody>
          <a:bodyPr>
            <a:normAutofit/>
          </a:bodyPr>
          <a:lstStyle/>
          <a:p>
            <a:r>
              <a:rPr lang="ru-RU" dirty="0" smtClean="0">
                <a:solidFill>
                  <a:srgbClr val="0070C0"/>
                </a:solidFill>
              </a:rPr>
              <a:t>Спортивные звания и разряды присваиваются спортсменам по возрастным группам:</a:t>
            </a:r>
            <a:endParaRPr lang="ru-RU" dirty="0">
              <a:solidFill>
                <a:srgbClr val="0070C0"/>
              </a:solidFill>
            </a:endParaRPr>
          </a:p>
        </p:txBody>
      </p:sp>
    </p:spTree>
    <p:extLst>
      <p:ext uri="{BB962C8B-B14F-4D97-AF65-F5344CB8AC3E}">
        <p14:creationId xmlns:p14="http://schemas.microsoft.com/office/powerpoint/2010/main" val="33517308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Грань">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SalesStrategy_FacetGreenTheme_16x9_TP103418064" id="{D87256E1-9872-493E-B720-92FCF51AA491}" vid="{31F67606-90CF-4D61-9B50-ABDC4CD7DD7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6836B0F-2395-43B9-BBEF-90A78CA70F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Презентация стратегии продаж, тема с фасетным оформлением (широкоэкранная)</Template>
  <TotalTime>989</TotalTime>
  <Words>711</Words>
  <Application>Microsoft Office PowerPoint</Application>
  <PresentationFormat>Широкоэкранный</PresentationFormat>
  <Paragraphs>88</Paragraphs>
  <Slides>26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26</vt:i4>
      </vt:variant>
    </vt:vector>
  </HeadingPairs>
  <TitlesOfParts>
    <vt:vector size="32" baseType="lpstr">
      <vt:lpstr>Arial</vt:lpstr>
      <vt:lpstr>Calibri</vt:lpstr>
      <vt:lpstr>Times New Roman</vt:lpstr>
      <vt:lpstr>Trebuchet MS</vt:lpstr>
      <vt:lpstr>Wingdings 3</vt:lpstr>
      <vt:lpstr>Грань</vt:lpstr>
      <vt:lpstr>присвоение спортивных  разрядов</vt:lpstr>
      <vt:lpstr>Положение о Единой всероссийской спортивной классификации </vt:lpstr>
      <vt:lpstr>В Российской Федерации установлены   Спортивные звания</vt:lpstr>
      <vt:lpstr>Спортивные разряды</vt:lpstr>
      <vt:lpstr>Спортивные разряды и спортивные звания присваиваются гражданам Российской Федерации   - по итогам выступлений на официальных спортивных соревнованиях или физкультурных мероприятиях, включенных в Единый календарный план межрегиональных, всероссийских и международных физкультурных мероприятий (ЕКП),  - в календарные планы официальных физкультурных мероприятий субъектов РФ,  - в календарные планы физкультурных мероприятий и спортивных мероприятий муниципальных образований </vt:lpstr>
      <vt:lpstr> Спортивные разряды и звания присваиваются по итогам выступлений на соревнованиях, имеющих следующий статус и наименование:  1. Международные соревнования : Олимпийские игры, Чемпионат Мира, Кубок Мира, Чемпионат Европы, Кубок Европы, Первенство Мира, Всемирная Универсиада, Первенство Европы, Европейский юношеский Олимпийский фестиваль, другие международные соревнования, первенство среди лиц без ограничения верхней границы возраста и с ограничением верхней границы возраста, первенство мира среди студентов…  2. Всероссийские соревнования, физкультурные мероприятия: Чемпионат России, Кубок России, Первенство России, Всероссийская Спартакиада между субъектами РФ по летним и зимним видам спорта  и другие всероссийские соревнования среди лиц без ограничения верхней границы возраста и с ограничением верхней границы возраста, всероссийск5ая универсиада, всероссийские соревнования среди студентов</vt:lpstr>
      <vt:lpstr> 3.Межрегиональные соревнования, физкультурные мероприятия : Чемпионат и Первенство федерального округа, двух и более федеральных округов, другие межрегиональные соревнования, в том числе являющиеся отборочными к Всероссийской Спартакиаде между субъектами РФ по летним и зимним видам спорта среди лиц с ограничением и без ограничения верхней границы возраста  4.Соревнования, физкультурные мероприятия субъекта РФ и муниципальных образований: Чемпионат, Кубок, Первенство субъекта, другие соревнования субъекта РФ среди лиц с ограничением и без ограничения верхней границы возраста; Чемпионат, Первенство и другие соревнования муниципального образования среди лиц с ограничением верхней границы возраста и без ограничения</vt:lpstr>
      <vt:lpstr> В виде спорта (для каждого вида программы) количество чемпионатов, кубков или первенств в каждой возрастной группе, классифицируемых в календарном году для присвоения спортивных званий и спортивных разрядов, не может быть более одного</vt:lpstr>
      <vt:lpstr>Спортивные звания и разряды присваиваются спортсменам по возрастным группам:</vt:lpstr>
      <vt:lpstr>Минимальный возраст для присвоения спортивного разряда не может быть меньше возраста, установленного федеральными стандартами спортивной подготовки по соответствующему виду спорта, для зачисления на этап спортивной подготовки, предусматривающий возможность участия в соревнованиях</vt:lpstr>
      <vt:lpstr>Условия выполнения норм (выражающееся в единицах измерения-секунды, кг.,баллы)для всех видов программ- количество участников (пар, групп, экипажей, команд спортсменов):</vt:lpstr>
      <vt:lpstr> Для соревнований субъекта РФ и муниципальных соревнований условиями выполнения норм, которые в качестве показателей содержат баллы, очки, а также иные показатели, предусмотренные правилами вида спорта, является-   наличие в виде программы не менее 6 участников! (пар, групп, экипажей, команд спортсменов)</vt:lpstr>
      <vt:lpstr>Условия выполнения требований (места, количество побед) для видов программ - количество участников (пар, групп, экипажей, команд спортсменов):</vt:lpstr>
      <vt:lpstr>Международные соревнования: другие международные соревнования с ограничением верхней границы возраста и без ограничения верхней границы возраста – не менее 15 стран Чемпионат Мира, Всемирные игры, Кубок Мира, Чемпионат Европы, Кубок Европы, Первенство Мира, Юношеские Олимпийские игры, Всемирная универсиада, Первенство Европы – не менее 25 стран</vt:lpstr>
      <vt:lpstr> Всероссийские соревнованиях  наличие определенного количества субъектов РФ:   - 25% субъектов (всего 85) 21-22- для всех видов спорта - 80%  субъектов, на территории которых осуществляли свою деятельность региональные спортивные федерации по соответствующему виду спорта, на день начала проведения соревнований- для видов спорта, которые развиваются общероссийскими спортивными федерациями </vt:lpstr>
      <vt:lpstr>ОМежрегиональные соревнования  наличие необходимого количества субъектов:  - 50% субъектов РФ от общего количества субъектов РФ, входящих в соответствующий федеральный округ (12 всего – 6)-для всех видов спорта - 80%  субъектов, на территории которых осуществляли свою деятельность региональные спортивные федерации по соответствующему виду спорта, на день начала проведения соревнований- для видов спорта, которые развиваются общероссийскими спортивными федерациями</vt:lpstr>
      <vt:lpstr>Условия выполнения норм и требований: количество спортивных судей соответствующей квалификационной категории</vt:lpstr>
      <vt:lpstr>Спортивные звания</vt:lpstr>
      <vt:lpstr>К представлению спортивного звания прилагаются:</vt:lpstr>
      <vt:lpstr>Порядок присвоения спортивных разрядов</vt:lpstr>
      <vt:lpstr>Спортивные разряды II и III  присваиваются органами местного самоуправления муниципальных районов и городских округов сроком на 2 года  по представлению руководителя региональной или местной спорт. Федерации, заверенному печатью (при наличии) и подписью руковд-я физкультурно-спортивной организации, осущ. спорт. подготовку</vt:lpstr>
      <vt:lpstr> Спортивные разряды I юношеский, II юношеский, III юношеский</vt:lpstr>
      <vt:lpstr>Документы для присвоения спортивного разряда:</vt:lpstr>
      <vt:lpstr>Карточка учета  </vt:lpstr>
      <vt:lpstr>Подтверждение спортивных разрядов</vt:lpstr>
      <vt:lpstr>Спасибо за внимание!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присвоение спортивных  разрядов</dc:title>
  <dc:creator>Елена В. Клюева</dc:creator>
  <cp:keywords/>
  <cp:lastModifiedBy>Елена В. Клюева</cp:lastModifiedBy>
  <cp:revision>55</cp:revision>
  <cp:lastPrinted>2018-11-14T03:52:59Z</cp:lastPrinted>
  <dcterms:created xsi:type="dcterms:W3CDTF">2017-04-25T04:02:29Z</dcterms:created>
  <dcterms:modified xsi:type="dcterms:W3CDTF">2019-04-26T06:57:01Z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TC034180659991</vt:lpwstr>
  </property>
</Properties>
</file>